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57" r:id="rId3"/>
    <p:sldId id="25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249"/>
    <a:srgbClr val="00C85A"/>
    <a:srgbClr val="1DFF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224" autoAdjust="0"/>
  </p:normalViewPr>
  <p:slideViewPr>
    <p:cSldViewPr>
      <p:cViewPr varScale="1">
        <p:scale>
          <a:sx n="126" d="100"/>
          <a:sy n="126" d="100"/>
        </p:scale>
        <p:origin x="1194"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C3256C67-FAD1-0940-9D2A-039372EE9E28}" type="datetimeFigureOut">
              <a:rPr lang="en-AU" smtClean="0"/>
              <a:pPr>
                <a:defRPr/>
              </a:pPr>
              <a:t>23/02/2024</a:t>
            </a:fld>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fld id="{51EC3EC7-3B2E-7341-90C8-1AAB7EC70855}" type="slidenum">
              <a:rPr lang="en-AU" altLang="en-US" smtClean="0"/>
              <a:pPr/>
              <a:t>‹#›</a:t>
            </a:fld>
            <a:endParaRPr lang="en-AU" altLang="en-US"/>
          </a:p>
        </p:txBody>
      </p:sp>
    </p:spTree>
    <p:extLst>
      <p:ext uri="{BB962C8B-B14F-4D97-AF65-F5344CB8AC3E}">
        <p14:creationId xmlns:p14="http://schemas.microsoft.com/office/powerpoint/2010/main" val="4270750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41B75629-076E-7149-9B6E-90913383011E}" type="datetimeFigureOut">
              <a:rPr lang="en-AU" smtClean="0"/>
              <a:pPr>
                <a:defRPr/>
              </a:pPr>
              <a:t>23/02/2024</a:t>
            </a:fld>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fld id="{F5B4CC54-7332-B942-B095-8BB00A72996C}" type="slidenum">
              <a:rPr lang="en-AU" altLang="en-US" smtClean="0"/>
              <a:pPr/>
              <a:t>‹#›</a:t>
            </a:fld>
            <a:endParaRPr lang="en-AU" altLang="en-US"/>
          </a:p>
        </p:txBody>
      </p:sp>
    </p:spTree>
    <p:extLst>
      <p:ext uri="{BB962C8B-B14F-4D97-AF65-F5344CB8AC3E}">
        <p14:creationId xmlns:p14="http://schemas.microsoft.com/office/powerpoint/2010/main" val="1855591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EB9D355A-ABB0-7445-8D5E-B583D6283B3C}" type="datetimeFigureOut">
              <a:rPr lang="en-AU" smtClean="0"/>
              <a:pPr>
                <a:defRPr/>
              </a:pPr>
              <a:t>23/02/2024</a:t>
            </a:fld>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fld id="{DB7D5A2A-3753-5C46-87DD-7F8B97672D4D}" type="slidenum">
              <a:rPr lang="en-AU" altLang="en-US" smtClean="0"/>
              <a:pPr/>
              <a:t>‹#›</a:t>
            </a:fld>
            <a:endParaRPr lang="en-AU" altLang="en-US"/>
          </a:p>
        </p:txBody>
      </p:sp>
    </p:spTree>
    <p:extLst>
      <p:ext uri="{BB962C8B-B14F-4D97-AF65-F5344CB8AC3E}">
        <p14:creationId xmlns:p14="http://schemas.microsoft.com/office/powerpoint/2010/main" val="3423567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B67756A-6331-624C-B1D6-74EAEC5060E7}" type="datetimeFigureOut">
              <a:rPr lang="en-AU" smtClean="0"/>
              <a:pPr>
                <a:defRPr/>
              </a:pPr>
              <a:t>23/02/2024</a:t>
            </a:fld>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fld id="{8F74B28C-9091-AD45-B21E-9129F6FA2EE6}" type="slidenum">
              <a:rPr lang="en-AU" altLang="en-US" smtClean="0"/>
              <a:pPr/>
              <a:t>‹#›</a:t>
            </a:fld>
            <a:endParaRPr lang="en-AU" altLang="en-US"/>
          </a:p>
        </p:txBody>
      </p:sp>
    </p:spTree>
    <p:extLst>
      <p:ext uri="{BB962C8B-B14F-4D97-AF65-F5344CB8AC3E}">
        <p14:creationId xmlns:p14="http://schemas.microsoft.com/office/powerpoint/2010/main" val="4280873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C6FD540B-39E7-0A4C-9FA8-818E87817EE9}" type="datetimeFigureOut">
              <a:rPr lang="en-AU" smtClean="0"/>
              <a:pPr>
                <a:defRPr/>
              </a:pPr>
              <a:t>23/02/2024</a:t>
            </a:fld>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fld id="{BCAAA002-8F8B-E04B-95C9-4A66A877195C}" type="slidenum">
              <a:rPr lang="en-AU" altLang="en-US" smtClean="0"/>
              <a:pPr/>
              <a:t>‹#›</a:t>
            </a:fld>
            <a:endParaRPr lang="en-AU" altLang="en-US"/>
          </a:p>
        </p:txBody>
      </p:sp>
    </p:spTree>
    <p:extLst>
      <p:ext uri="{BB962C8B-B14F-4D97-AF65-F5344CB8AC3E}">
        <p14:creationId xmlns:p14="http://schemas.microsoft.com/office/powerpoint/2010/main" val="1627979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1F36CAEC-1E16-B148-939E-F20B3C5269E3}" type="datetimeFigureOut">
              <a:rPr lang="en-AU" smtClean="0"/>
              <a:pPr>
                <a:defRPr/>
              </a:pPr>
              <a:t>23/02/2024</a:t>
            </a:fld>
            <a:endParaRPr lang="en-AU"/>
          </a:p>
        </p:txBody>
      </p:sp>
      <p:sp>
        <p:nvSpPr>
          <p:cNvPr id="6" name="Footer Placeholder 5"/>
          <p:cNvSpPr>
            <a:spLocks noGrp="1"/>
          </p:cNvSpPr>
          <p:nvPr>
            <p:ph type="ftr" sz="quarter" idx="11"/>
          </p:nvPr>
        </p:nvSpPr>
        <p:spPr/>
        <p:txBody>
          <a:bodyPr/>
          <a:lstStyle/>
          <a:p>
            <a:pPr>
              <a:defRPr/>
            </a:pPr>
            <a:endParaRPr lang="en-AU"/>
          </a:p>
        </p:txBody>
      </p:sp>
      <p:sp>
        <p:nvSpPr>
          <p:cNvPr id="7" name="Slide Number Placeholder 6"/>
          <p:cNvSpPr>
            <a:spLocks noGrp="1"/>
          </p:cNvSpPr>
          <p:nvPr>
            <p:ph type="sldNum" sz="quarter" idx="12"/>
          </p:nvPr>
        </p:nvSpPr>
        <p:spPr/>
        <p:txBody>
          <a:bodyPr/>
          <a:lstStyle/>
          <a:p>
            <a:fld id="{B6DC9BC4-E29E-1F48-B9F5-877CADBA69ED}" type="slidenum">
              <a:rPr lang="en-AU" altLang="en-US" smtClean="0"/>
              <a:pPr/>
              <a:t>‹#›</a:t>
            </a:fld>
            <a:endParaRPr lang="en-AU" altLang="en-US"/>
          </a:p>
        </p:txBody>
      </p:sp>
    </p:spTree>
    <p:extLst>
      <p:ext uri="{BB962C8B-B14F-4D97-AF65-F5344CB8AC3E}">
        <p14:creationId xmlns:p14="http://schemas.microsoft.com/office/powerpoint/2010/main" val="2783953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3C544450-FBC2-754D-9168-FCC37A286C4D}" type="datetimeFigureOut">
              <a:rPr lang="en-AU" smtClean="0"/>
              <a:pPr>
                <a:defRPr/>
              </a:pPr>
              <a:t>23/02/2024</a:t>
            </a:fld>
            <a:endParaRPr lang="en-AU"/>
          </a:p>
        </p:txBody>
      </p:sp>
      <p:sp>
        <p:nvSpPr>
          <p:cNvPr id="8" name="Footer Placeholder 7"/>
          <p:cNvSpPr>
            <a:spLocks noGrp="1"/>
          </p:cNvSpPr>
          <p:nvPr>
            <p:ph type="ftr" sz="quarter" idx="11"/>
          </p:nvPr>
        </p:nvSpPr>
        <p:spPr/>
        <p:txBody>
          <a:bodyPr/>
          <a:lstStyle/>
          <a:p>
            <a:pPr>
              <a:defRPr/>
            </a:pPr>
            <a:endParaRPr lang="en-AU"/>
          </a:p>
        </p:txBody>
      </p:sp>
      <p:sp>
        <p:nvSpPr>
          <p:cNvPr id="9" name="Slide Number Placeholder 8"/>
          <p:cNvSpPr>
            <a:spLocks noGrp="1"/>
          </p:cNvSpPr>
          <p:nvPr>
            <p:ph type="sldNum" sz="quarter" idx="12"/>
          </p:nvPr>
        </p:nvSpPr>
        <p:spPr/>
        <p:txBody>
          <a:bodyPr/>
          <a:lstStyle/>
          <a:p>
            <a:fld id="{539BC742-8C73-0447-8B3B-05F0C77BF482}" type="slidenum">
              <a:rPr lang="en-AU" altLang="en-US" smtClean="0"/>
              <a:pPr/>
              <a:t>‹#›</a:t>
            </a:fld>
            <a:endParaRPr lang="en-AU" altLang="en-US"/>
          </a:p>
        </p:txBody>
      </p:sp>
    </p:spTree>
    <p:extLst>
      <p:ext uri="{BB962C8B-B14F-4D97-AF65-F5344CB8AC3E}">
        <p14:creationId xmlns:p14="http://schemas.microsoft.com/office/powerpoint/2010/main" val="212955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55B7A0E7-0DAF-CD44-BF81-C32781267D7A}" type="datetimeFigureOut">
              <a:rPr lang="en-AU" smtClean="0"/>
              <a:pPr>
                <a:defRPr/>
              </a:pPr>
              <a:t>23/02/2024</a:t>
            </a:fld>
            <a:endParaRPr lang="en-AU"/>
          </a:p>
        </p:txBody>
      </p:sp>
      <p:sp>
        <p:nvSpPr>
          <p:cNvPr id="4" name="Footer Placeholder 3"/>
          <p:cNvSpPr>
            <a:spLocks noGrp="1"/>
          </p:cNvSpPr>
          <p:nvPr>
            <p:ph type="ftr" sz="quarter" idx="11"/>
          </p:nvPr>
        </p:nvSpPr>
        <p:spPr/>
        <p:txBody>
          <a:bodyPr/>
          <a:lstStyle/>
          <a:p>
            <a:pPr>
              <a:defRPr/>
            </a:pPr>
            <a:endParaRPr lang="en-AU"/>
          </a:p>
        </p:txBody>
      </p:sp>
      <p:sp>
        <p:nvSpPr>
          <p:cNvPr id="5" name="Slide Number Placeholder 4"/>
          <p:cNvSpPr>
            <a:spLocks noGrp="1"/>
          </p:cNvSpPr>
          <p:nvPr>
            <p:ph type="sldNum" sz="quarter" idx="12"/>
          </p:nvPr>
        </p:nvSpPr>
        <p:spPr/>
        <p:txBody>
          <a:bodyPr/>
          <a:lstStyle/>
          <a:p>
            <a:fld id="{5799CCC7-F93C-D749-9040-0C01073FDD34}" type="slidenum">
              <a:rPr lang="en-AU" altLang="en-US" smtClean="0"/>
              <a:pPr/>
              <a:t>‹#›</a:t>
            </a:fld>
            <a:endParaRPr lang="en-AU" altLang="en-US"/>
          </a:p>
        </p:txBody>
      </p:sp>
    </p:spTree>
    <p:extLst>
      <p:ext uri="{BB962C8B-B14F-4D97-AF65-F5344CB8AC3E}">
        <p14:creationId xmlns:p14="http://schemas.microsoft.com/office/powerpoint/2010/main" val="3848376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0CA1ACE-2D3C-A943-9216-9A476D5184E4}" type="datetimeFigureOut">
              <a:rPr lang="en-AU" smtClean="0"/>
              <a:pPr>
                <a:defRPr/>
              </a:pPr>
              <a:t>23/02/2024</a:t>
            </a:fld>
            <a:endParaRPr lang="en-AU"/>
          </a:p>
        </p:txBody>
      </p:sp>
      <p:sp>
        <p:nvSpPr>
          <p:cNvPr id="3" name="Footer Placeholder 2"/>
          <p:cNvSpPr>
            <a:spLocks noGrp="1"/>
          </p:cNvSpPr>
          <p:nvPr>
            <p:ph type="ftr" sz="quarter" idx="11"/>
          </p:nvPr>
        </p:nvSpPr>
        <p:spPr/>
        <p:txBody>
          <a:bodyPr/>
          <a:lstStyle/>
          <a:p>
            <a:pPr>
              <a:defRPr/>
            </a:pPr>
            <a:endParaRPr lang="en-AU"/>
          </a:p>
        </p:txBody>
      </p:sp>
      <p:sp>
        <p:nvSpPr>
          <p:cNvPr id="4" name="Slide Number Placeholder 3"/>
          <p:cNvSpPr>
            <a:spLocks noGrp="1"/>
          </p:cNvSpPr>
          <p:nvPr>
            <p:ph type="sldNum" sz="quarter" idx="12"/>
          </p:nvPr>
        </p:nvSpPr>
        <p:spPr/>
        <p:txBody>
          <a:bodyPr/>
          <a:lstStyle/>
          <a:p>
            <a:fld id="{D4E377BB-9B43-6E4C-AE2C-D9DD44A84E85}" type="slidenum">
              <a:rPr lang="en-AU" altLang="en-US" smtClean="0"/>
              <a:pPr/>
              <a:t>‹#›</a:t>
            </a:fld>
            <a:endParaRPr lang="en-AU" altLang="en-US"/>
          </a:p>
        </p:txBody>
      </p:sp>
    </p:spTree>
    <p:extLst>
      <p:ext uri="{BB962C8B-B14F-4D97-AF65-F5344CB8AC3E}">
        <p14:creationId xmlns:p14="http://schemas.microsoft.com/office/powerpoint/2010/main" val="2260906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9F076AFE-1D65-1043-B0BF-674AFDB95B3E}" type="datetimeFigureOut">
              <a:rPr lang="en-AU" smtClean="0"/>
              <a:pPr>
                <a:defRPr/>
              </a:pPr>
              <a:t>23/02/2024</a:t>
            </a:fld>
            <a:endParaRPr lang="en-AU"/>
          </a:p>
        </p:txBody>
      </p:sp>
      <p:sp>
        <p:nvSpPr>
          <p:cNvPr id="6" name="Footer Placeholder 5"/>
          <p:cNvSpPr>
            <a:spLocks noGrp="1"/>
          </p:cNvSpPr>
          <p:nvPr>
            <p:ph type="ftr" sz="quarter" idx="11"/>
          </p:nvPr>
        </p:nvSpPr>
        <p:spPr/>
        <p:txBody>
          <a:bodyPr/>
          <a:lstStyle/>
          <a:p>
            <a:pPr>
              <a:defRPr/>
            </a:pPr>
            <a:endParaRPr lang="en-AU"/>
          </a:p>
        </p:txBody>
      </p:sp>
      <p:sp>
        <p:nvSpPr>
          <p:cNvPr id="7" name="Slide Number Placeholder 6"/>
          <p:cNvSpPr>
            <a:spLocks noGrp="1"/>
          </p:cNvSpPr>
          <p:nvPr>
            <p:ph type="sldNum" sz="quarter" idx="12"/>
          </p:nvPr>
        </p:nvSpPr>
        <p:spPr/>
        <p:txBody>
          <a:bodyPr/>
          <a:lstStyle/>
          <a:p>
            <a:fld id="{3C42EEA4-6784-A643-95C1-708BC0FA6F5A}" type="slidenum">
              <a:rPr lang="en-AU" altLang="en-US" smtClean="0"/>
              <a:pPr/>
              <a:t>‹#›</a:t>
            </a:fld>
            <a:endParaRPr lang="en-AU" altLang="en-US"/>
          </a:p>
        </p:txBody>
      </p:sp>
    </p:spTree>
    <p:extLst>
      <p:ext uri="{BB962C8B-B14F-4D97-AF65-F5344CB8AC3E}">
        <p14:creationId xmlns:p14="http://schemas.microsoft.com/office/powerpoint/2010/main" val="2684099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74D11F3-2EF9-404D-AD89-A807027B6E8D}" type="datetimeFigureOut">
              <a:rPr lang="en-AU" smtClean="0"/>
              <a:pPr>
                <a:defRPr/>
              </a:pPr>
              <a:t>23/02/2024</a:t>
            </a:fld>
            <a:endParaRPr lang="en-AU"/>
          </a:p>
        </p:txBody>
      </p:sp>
      <p:sp>
        <p:nvSpPr>
          <p:cNvPr id="6" name="Footer Placeholder 5"/>
          <p:cNvSpPr>
            <a:spLocks noGrp="1"/>
          </p:cNvSpPr>
          <p:nvPr>
            <p:ph type="ftr" sz="quarter" idx="11"/>
          </p:nvPr>
        </p:nvSpPr>
        <p:spPr/>
        <p:txBody>
          <a:bodyPr/>
          <a:lstStyle/>
          <a:p>
            <a:pPr>
              <a:defRPr/>
            </a:pPr>
            <a:endParaRPr lang="en-AU"/>
          </a:p>
        </p:txBody>
      </p:sp>
      <p:sp>
        <p:nvSpPr>
          <p:cNvPr id="7" name="Slide Number Placeholder 6"/>
          <p:cNvSpPr>
            <a:spLocks noGrp="1"/>
          </p:cNvSpPr>
          <p:nvPr>
            <p:ph type="sldNum" sz="quarter" idx="12"/>
          </p:nvPr>
        </p:nvSpPr>
        <p:spPr/>
        <p:txBody>
          <a:bodyPr/>
          <a:lstStyle/>
          <a:p>
            <a:fld id="{156A2DFC-6771-A24C-A922-805600A301DB}" type="slidenum">
              <a:rPr lang="en-AU" altLang="en-US" smtClean="0"/>
              <a:pPr/>
              <a:t>‹#›</a:t>
            </a:fld>
            <a:endParaRPr lang="en-AU" altLang="en-US"/>
          </a:p>
        </p:txBody>
      </p:sp>
    </p:spTree>
    <p:extLst>
      <p:ext uri="{BB962C8B-B14F-4D97-AF65-F5344CB8AC3E}">
        <p14:creationId xmlns:p14="http://schemas.microsoft.com/office/powerpoint/2010/main" val="4091702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F36CAEC-1E16-B148-939E-F20B3C5269E3}" type="datetimeFigureOut">
              <a:rPr lang="en-AU" smtClean="0"/>
              <a:pPr>
                <a:defRPr/>
              </a:pPr>
              <a:t>23/02/2024</a:t>
            </a:fld>
            <a:endParaRPr lang="en-A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A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DC9BC4-E29E-1F48-B9F5-877CADBA69ED}" type="slidenum">
              <a:rPr lang="en-AU" altLang="en-US" smtClean="0"/>
              <a:pPr/>
              <a:t>‹#›</a:t>
            </a:fld>
            <a:endParaRPr lang="en-AU" altLang="en-US"/>
          </a:p>
        </p:txBody>
      </p:sp>
    </p:spTree>
    <p:extLst>
      <p:ext uri="{BB962C8B-B14F-4D97-AF65-F5344CB8AC3E}">
        <p14:creationId xmlns:p14="http://schemas.microsoft.com/office/powerpoint/2010/main" val="102269678"/>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BC2285AB-0F54-4756-4669-2F328ED1ADE8}"/>
              </a:ext>
            </a:extLst>
          </p:cNvPr>
          <p:cNvSpPr>
            <a:spLocks noGrp="1"/>
          </p:cNvSpPr>
          <p:nvPr>
            <p:ph type="ctrTitle"/>
          </p:nvPr>
        </p:nvSpPr>
        <p:spPr>
          <a:xfrm>
            <a:off x="4067944" y="2246313"/>
            <a:ext cx="4824536" cy="1974775"/>
          </a:xfrm>
        </p:spPr>
        <p:txBody>
          <a:bodyPr anchor="t">
            <a:normAutofit/>
          </a:bodyPr>
          <a:lstStyle/>
          <a:p>
            <a:pPr eaLnBrk="1" hangingPunct="1"/>
            <a:r>
              <a:rPr lang="en-AU" altLang="en-US" sz="3600" b="1" dirty="0"/>
              <a:t>OAKLEIGH DRAGONS JUNIOR FOOTBALL CLUB</a:t>
            </a:r>
          </a:p>
        </p:txBody>
      </p:sp>
      <p:sp>
        <p:nvSpPr>
          <p:cNvPr id="5" name="Rectangle 4">
            <a:extLst>
              <a:ext uri="{FF2B5EF4-FFF2-40B4-BE49-F238E27FC236}">
                <a16:creationId xmlns:a16="http://schemas.microsoft.com/office/drawing/2014/main" id="{50672D60-25F4-DB7B-8591-D7AFD98EA814}"/>
              </a:ext>
            </a:extLst>
          </p:cNvPr>
          <p:cNvSpPr/>
          <p:nvPr/>
        </p:nvSpPr>
        <p:spPr>
          <a:xfrm>
            <a:off x="1043608" y="404664"/>
            <a:ext cx="6984776" cy="1138773"/>
          </a:xfrm>
          <a:prstGeom prst="rect">
            <a:avLst/>
          </a:prstGeom>
        </p:spPr>
        <p:txBody>
          <a:bodyPr wrap="square">
            <a:spAutoFit/>
          </a:bodyPr>
          <a:lstStyle/>
          <a:p>
            <a:pPr algn="ctr" fontAlgn="auto">
              <a:spcAft>
                <a:spcPts val="0"/>
              </a:spcAft>
              <a:defRPr/>
            </a:pPr>
            <a:r>
              <a:rPr lang="en-AU" sz="4000" dirty="0">
                <a:solidFill>
                  <a:srgbClr val="94C600"/>
                </a:solidFill>
                <a:latin typeface="+mn-lt"/>
                <a:ea typeface="+mj-ea"/>
                <a:cs typeface="+mj-cs"/>
              </a:rPr>
              <a:t>Strategic Plan 2024-2026</a:t>
            </a:r>
            <a:br>
              <a:rPr lang="en-AU" sz="4000" dirty="0">
                <a:solidFill>
                  <a:srgbClr val="94C600"/>
                </a:solidFill>
                <a:latin typeface="+mn-lt"/>
                <a:ea typeface="+mj-ea"/>
                <a:cs typeface="+mj-cs"/>
              </a:rPr>
            </a:br>
            <a:endParaRPr lang="en-AU" sz="2800" b="1" dirty="0">
              <a:solidFill>
                <a:srgbClr val="94C600"/>
              </a:solidFill>
              <a:latin typeface="+mn-lt"/>
              <a:ea typeface="+mj-ea"/>
              <a:cs typeface="+mj-cs"/>
            </a:endParaRPr>
          </a:p>
        </p:txBody>
      </p:sp>
      <p:pic>
        <p:nvPicPr>
          <p:cNvPr id="6" name="Picture 5">
            <a:extLst>
              <a:ext uri="{FF2B5EF4-FFF2-40B4-BE49-F238E27FC236}">
                <a16:creationId xmlns:a16="http://schemas.microsoft.com/office/drawing/2014/main" id="{285596C1-1B86-6115-3567-BAABABC8E20C}"/>
              </a:ext>
            </a:extLst>
          </p:cNvPr>
          <p:cNvPicPr>
            <a:picLocks noChangeAspect="1"/>
          </p:cNvPicPr>
          <p:nvPr/>
        </p:nvPicPr>
        <p:blipFill>
          <a:blip r:embed="rId2"/>
          <a:stretch>
            <a:fillRect/>
          </a:stretch>
        </p:blipFill>
        <p:spPr>
          <a:xfrm>
            <a:off x="389252" y="1628800"/>
            <a:ext cx="3534676" cy="3330948"/>
          </a:xfrm>
          <a:prstGeom prst="rect">
            <a:avLst/>
          </a:prstGeom>
        </p:spPr>
      </p:pic>
      <p:sp>
        <p:nvSpPr>
          <p:cNvPr id="2" name="Title 1">
            <a:extLst>
              <a:ext uri="{FF2B5EF4-FFF2-40B4-BE49-F238E27FC236}">
                <a16:creationId xmlns:a16="http://schemas.microsoft.com/office/drawing/2014/main" id="{F5B72DD7-2C57-82F3-E338-14D01EC894F6}"/>
              </a:ext>
            </a:extLst>
          </p:cNvPr>
          <p:cNvSpPr txBox="1">
            <a:spLocks/>
          </p:cNvSpPr>
          <p:nvPr/>
        </p:nvSpPr>
        <p:spPr>
          <a:xfrm>
            <a:off x="4067944" y="3689176"/>
            <a:ext cx="4680520" cy="559708"/>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altLang="en-US" sz="2400" b="1" i="1" dirty="0"/>
              <a:t>‘Through Football Better Citizens’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95BA5-6108-F694-2F6F-6550132D493D}"/>
              </a:ext>
            </a:extLst>
          </p:cNvPr>
          <p:cNvSpPr>
            <a:spLocks noGrp="1"/>
          </p:cNvSpPr>
          <p:nvPr>
            <p:ph type="title"/>
          </p:nvPr>
        </p:nvSpPr>
        <p:spPr>
          <a:xfrm>
            <a:off x="395536" y="955427"/>
            <a:ext cx="3023939" cy="2041525"/>
          </a:xfrm>
          <a:solidFill>
            <a:schemeClr val="accent1">
              <a:alpha val="65000"/>
            </a:schemeClr>
          </a:solidFill>
        </p:spPr>
        <p:txBody>
          <a:bodyPr rtlCol="0">
            <a:normAutofit fontScale="90000"/>
          </a:bodyPr>
          <a:lstStyle/>
          <a:p>
            <a:r>
              <a:rPr lang="en-AU" dirty="0">
                <a:solidFill>
                  <a:schemeClr val="bg1"/>
                </a:solidFill>
              </a:rPr>
              <a:t>Our Vision</a:t>
            </a:r>
            <a:br>
              <a:rPr lang="en-AU" dirty="0">
                <a:solidFill>
                  <a:schemeClr val="bg1"/>
                </a:solidFill>
              </a:rPr>
            </a:br>
            <a:br>
              <a:rPr lang="en-US" sz="800" dirty="0">
                <a:solidFill>
                  <a:srgbClr val="FFFFFF"/>
                </a:solidFill>
                <a:effectLst/>
                <a:latin typeface="YAEdVbQZErY 0"/>
              </a:rPr>
            </a:br>
            <a:r>
              <a:rPr lang="en-US" sz="1400" b="0" i="0" dirty="0">
                <a:solidFill>
                  <a:srgbClr val="FFFFFF"/>
                </a:solidFill>
                <a:effectLst/>
                <a:latin typeface="YAEdVbQZErY 0"/>
              </a:rPr>
              <a:t>Oakleigh Dragons Junior Football Club will be </a:t>
            </a:r>
            <a:r>
              <a:rPr lang="en-US" sz="1400" b="0" i="0" dirty="0" err="1">
                <a:solidFill>
                  <a:srgbClr val="FFFFFF"/>
                </a:solidFill>
                <a:effectLst/>
                <a:latin typeface="YAEdVbQZErY 0"/>
              </a:rPr>
              <a:t>recognised</a:t>
            </a:r>
            <a:r>
              <a:rPr lang="en-US" sz="1400" b="0" i="0" dirty="0">
                <a:solidFill>
                  <a:srgbClr val="FFFFFF"/>
                </a:solidFill>
                <a:effectLst/>
                <a:latin typeface="YAEdVbQZErY 0"/>
              </a:rPr>
              <a:t> as one of the leading clubs in the South Metro Junior Football League in the delivery of football programs for junior male and female players</a:t>
            </a:r>
            <a:br>
              <a:rPr lang="en-US" sz="1400" dirty="0">
                <a:solidFill>
                  <a:srgbClr val="FFFFFF"/>
                </a:solidFill>
                <a:effectLst/>
                <a:latin typeface="YAEdVbQZErY 0"/>
              </a:rPr>
            </a:br>
            <a:endParaRPr lang="en-AU" sz="1400" dirty="0">
              <a:solidFill>
                <a:schemeClr val="bg1"/>
              </a:solidFill>
            </a:endParaRPr>
          </a:p>
        </p:txBody>
      </p:sp>
      <p:sp>
        <p:nvSpPr>
          <p:cNvPr id="3" name="Content Placeholder 2">
            <a:extLst>
              <a:ext uri="{FF2B5EF4-FFF2-40B4-BE49-F238E27FC236}">
                <a16:creationId xmlns:a16="http://schemas.microsoft.com/office/drawing/2014/main" id="{C3F426FA-FDED-5538-292F-AFCA3D906F04}"/>
              </a:ext>
            </a:extLst>
          </p:cNvPr>
          <p:cNvSpPr>
            <a:spLocks noGrp="1"/>
          </p:cNvSpPr>
          <p:nvPr>
            <p:ph idx="1"/>
          </p:nvPr>
        </p:nvSpPr>
        <p:spPr>
          <a:xfrm>
            <a:off x="3779912" y="2417762"/>
            <a:ext cx="5256584" cy="4059237"/>
          </a:xfrm>
        </p:spPr>
        <p:txBody>
          <a:bodyPr rtlCol="0">
            <a:normAutofit/>
          </a:bodyPr>
          <a:lstStyle/>
          <a:p>
            <a:pPr marL="68580" indent="0" eaLnBrk="1" fontAlgn="auto" hangingPunct="1">
              <a:spcAft>
                <a:spcPts val="0"/>
              </a:spcAft>
              <a:buFont typeface="Wingdings 2" pitchFamily="18" charset="2"/>
              <a:buNone/>
              <a:defRPr/>
            </a:pPr>
            <a:r>
              <a:rPr lang="en-AU" dirty="0">
                <a:solidFill>
                  <a:schemeClr val="bg2">
                    <a:lumMod val="50000"/>
                  </a:schemeClr>
                </a:solidFill>
              </a:rPr>
              <a:t>      </a:t>
            </a:r>
          </a:p>
          <a:p>
            <a:pPr marL="68580" indent="0" algn="ctr" eaLnBrk="1" fontAlgn="auto" hangingPunct="1">
              <a:spcAft>
                <a:spcPts val="0"/>
              </a:spcAft>
              <a:buFont typeface="Wingdings 2" pitchFamily="18" charset="2"/>
              <a:buNone/>
              <a:defRPr/>
            </a:pPr>
            <a:r>
              <a:rPr lang="en-AU" dirty="0">
                <a:solidFill>
                  <a:schemeClr val="bg2">
                    <a:lumMod val="50000"/>
                  </a:schemeClr>
                </a:solidFill>
              </a:rPr>
              <a:t>Our Values</a:t>
            </a:r>
            <a:br>
              <a:rPr lang="en-AU" dirty="0">
                <a:solidFill>
                  <a:schemeClr val="bg2">
                    <a:lumMod val="50000"/>
                  </a:schemeClr>
                </a:solidFill>
              </a:rPr>
            </a:br>
            <a:endParaRPr lang="en-AU" dirty="0">
              <a:solidFill>
                <a:schemeClr val="bg2">
                  <a:lumMod val="50000"/>
                </a:schemeClr>
              </a:solidFill>
            </a:endParaRPr>
          </a:p>
          <a:p>
            <a:pPr marL="411480" indent="-342900">
              <a:buClr>
                <a:schemeClr val="tx1">
                  <a:lumMod val="75000"/>
                  <a:lumOff val="25000"/>
                </a:schemeClr>
              </a:buClr>
              <a:buSzPct val="90000"/>
              <a:defRPr/>
            </a:pPr>
            <a:r>
              <a:rPr lang="en-AU" sz="1400" dirty="0">
                <a:solidFill>
                  <a:schemeClr val="bg1">
                    <a:lumMod val="50000"/>
                  </a:schemeClr>
                </a:solidFill>
              </a:rPr>
              <a:t>Fun – passionate, energetic &amp; innovative</a:t>
            </a:r>
          </a:p>
          <a:p>
            <a:pPr marL="411480" indent="-342900">
              <a:buClr>
                <a:schemeClr val="tx1">
                  <a:lumMod val="75000"/>
                  <a:lumOff val="25000"/>
                </a:schemeClr>
              </a:buClr>
              <a:buSzPct val="90000"/>
              <a:defRPr/>
            </a:pPr>
            <a:r>
              <a:rPr lang="en-AU" sz="1400" dirty="0">
                <a:solidFill>
                  <a:schemeClr val="bg1">
                    <a:lumMod val="50000"/>
                  </a:schemeClr>
                </a:solidFill>
              </a:rPr>
              <a:t>Accountability – through open and transparent communication</a:t>
            </a:r>
          </a:p>
          <a:p>
            <a:pPr marL="411480" indent="-342900">
              <a:buClr>
                <a:schemeClr val="tx1">
                  <a:lumMod val="75000"/>
                  <a:lumOff val="25000"/>
                </a:schemeClr>
              </a:buClr>
              <a:buSzPct val="90000"/>
              <a:defRPr/>
            </a:pPr>
            <a:r>
              <a:rPr lang="en-AU" sz="1400" dirty="0">
                <a:solidFill>
                  <a:schemeClr val="bg1">
                    <a:lumMod val="50000"/>
                  </a:schemeClr>
                </a:solidFill>
              </a:rPr>
              <a:t>Integrity – independent, honest, fair and impartial</a:t>
            </a:r>
          </a:p>
          <a:p>
            <a:pPr marL="411480" indent="-342900">
              <a:buClr>
                <a:schemeClr val="tx1">
                  <a:lumMod val="75000"/>
                  <a:lumOff val="25000"/>
                </a:schemeClr>
              </a:buClr>
              <a:buSzPct val="90000"/>
              <a:defRPr/>
            </a:pPr>
            <a:r>
              <a:rPr lang="en-AU" sz="1400" dirty="0">
                <a:solidFill>
                  <a:schemeClr val="bg1">
                    <a:lumMod val="50000"/>
                  </a:schemeClr>
                </a:solidFill>
              </a:rPr>
              <a:t>Respect – by promoting tolerance and fairness for all</a:t>
            </a:r>
          </a:p>
          <a:p>
            <a:pPr marL="68580" indent="0" eaLnBrk="1" fontAlgn="auto" hangingPunct="1">
              <a:spcAft>
                <a:spcPts val="0"/>
              </a:spcAft>
              <a:buFont typeface="Wingdings 2" pitchFamily="18" charset="2"/>
              <a:buNone/>
              <a:defRPr/>
            </a:pPr>
            <a:endParaRPr lang="en-AU" dirty="0"/>
          </a:p>
        </p:txBody>
      </p:sp>
      <p:sp>
        <p:nvSpPr>
          <p:cNvPr id="4" name="Title 1">
            <a:extLst>
              <a:ext uri="{FF2B5EF4-FFF2-40B4-BE49-F238E27FC236}">
                <a16:creationId xmlns:a16="http://schemas.microsoft.com/office/drawing/2014/main" id="{A385190C-D5C4-3596-C28B-E2B424D0C0AD}"/>
              </a:ext>
            </a:extLst>
          </p:cNvPr>
          <p:cNvSpPr txBox="1">
            <a:spLocks/>
          </p:cNvSpPr>
          <p:nvPr/>
        </p:nvSpPr>
        <p:spPr>
          <a:xfrm>
            <a:off x="395536" y="3429000"/>
            <a:ext cx="3023939" cy="2808288"/>
          </a:xfrm>
          <a:prstGeom prst="rect">
            <a:avLst/>
          </a:prstGeom>
          <a:solidFill>
            <a:schemeClr val="tx2">
              <a:alpha val="65000"/>
            </a:schemeClr>
          </a:solidFill>
        </p:spPr>
        <p:txBody>
          <a:bodyPr anchor="ctr">
            <a:normAutofit fontScale="975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en-AU" sz="3700" dirty="0">
                <a:solidFill>
                  <a:schemeClr val="bg1"/>
                </a:solidFill>
              </a:rPr>
              <a:t>Our Mission Statement</a:t>
            </a:r>
            <a:br>
              <a:rPr lang="en-AU" dirty="0">
                <a:solidFill>
                  <a:schemeClr val="bg1"/>
                </a:solidFill>
              </a:rPr>
            </a:br>
            <a:r>
              <a:rPr lang="en-US" sz="1300" dirty="0">
                <a:solidFill>
                  <a:srgbClr val="FFFFFF"/>
                </a:solidFill>
                <a:latin typeface="YAEdVbQZErY 0"/>
              </a:rPr>
              <a:t>To provide kids with a safe, supportive and inclusive environment while promoting health and wellbeing and </a:t>
            </a:r>
            <a:r>
              <a:rPr lang="en-US" sz="1300" dirty="0" err="1">
                <a:solidFill>
                  <a:srgbClr val="FFFFFF"/>
                </a:solidFill>
                <a:latin typeface="YAEdVbQZErY 0"/>
              </a:rPr>
              <a:t>maximising</a:t>
            </a:r>
            <a:r>
              <a:rPr lang="en-US" sz="1300" dirty="0">
                <a:solidFill>
                  <a:srgbClr val="FFFFFF"/>
                </a:solidFill>
                <a:latin typeface="YAEdVbQZErY 0"/>
              </a:rPr>
              <a:t> participation in Australian Rules Football </a:t>
            </a:r>
            <a:endParaRPr lang="en-AU" sz="1300" dirty="0">
              <a:solidFill>
                <a:srgbClr val="FFFFFF"/>
              </a:solidFill>
              <a:latin typeface="YAEdVbQZErY 0"/>
            </a:endParaRPr>
          </a:p>
        </p:txBody>
      </p:sp>
      <p:cxnSp>
        <p:nvCxnSpPr>
          <p:cNvPr id="6" name="Straight Connector 5">
            <a:extLst>
              <a:ext uri="{FF2B5EF4-FFF2-40B4-BE49-F238E27FC236}">
                <a16:creationId xmlns:a16="http://schemas.microsoft.com/office/drawing/2014/main" id="{5D5D6527-7576-0F8F-0410-1E498B8FA40E}"/>
              </a:ext>
            </a:extLst>
          </p:cNvPr>
          <p:cNvCxnSpPr/>
          <p:nvPr/>
        </p:nvCxnSpPr>
        <p:spPr>
          <a:xfrm>
            <a:off x="4067175" y="2780928"/>
            <a:ext cx="4392613" cy="0"/>
          </a:xfrm>
          <a:prstGeom prst="line">
            <a:avLst/>
          </a:prstGeom>
          <a:ln w="28575"/>
        </p:spPr>
        <p:style>
          <a:lnRef idx="1">
            <a:schemeClr val="accent2"/>
          </a:lnRef>
          <a:fillRef idx="0">
            <a:schemeClr val="accent2"/>
          </a:fillRef>
          <a:effectRef idx="0">
            <a:schemeClr val="accent2"/>
          </a:effectRef>
          <a:fontRef idx="minor">
            <a:schemeClr val="tx1"/>
          </a:fontRef>
        </p:style>
      </p:cxnSp>
      <p:pic>
        <p:nvPicPr>
          <p:cNvPr id="9" name="Picture 8">
            <a:extLst>
              <a:ext uri="{FF2B5EF4-FFF2-40B4-BE49-F238E27FC236}">
                <a16:creationId xmlns:a16="http://schemas.microsoft.com/office/drawing/2014/main" id="{1216FC8F-9202-CF6C-3391-70CF6615574C}"/>
              </a:ext>
            </a:extLst>
          </p:cNvPr>
          <p:cNvPicPr>
            <a:picLocks noChangeAspect="1"/>
          </p:cNvPicPr>
          <p:nvPr/>
        </p:nvPicPr>
        <p:blipFill>
          <a:blip r:embed="rId2"/>
          <a:stretch>
            <a:fillRect/>
          </a:stretch>
        </p:blipFill>
        <p:spPr>
          <a:xfrm>
            <a:off x="5508104" y="464700"/>
            <a:ext cx="2119415" cy="1942798"/>
          </a:xfrm>
          <a:prstGeom prst="rect">
            <a:avLst/>
          </a:prstGeom>
        </p:spPr>
      </p:pic>
      <p:sp>
        <p:nvSpPr>
          <p:cNvPr id="5" name="Rectangle 5">
            <a:extLst>
              <a:ext uri="{FF2B5EF4-FFF2-40B4-BE49-F238E27FC236}">
                <a16:creationId xmlns:a16="http://schemas.microsoft.com/office/drawing/2014/main" id="{DCD4C7D9-CAEA-BD7F-3BF2-52D310651B77}"/>
              </a:ext>
            </a:extLst>
          </p:cNvPr>
          <p:cNvSpPr>
            <a:spLocks noChangeArrowheads="1"/>
          </p:cNvSpPr>
          <p:nvPr/>
        </p:nvSpPr>
        <p:spPr bwMode="auto">
          <a:xfrm>
            <a:off x="35496" y="46583"/>
            <a:ext cx="4572000" cy="646113"/>
          </a:xfrm>
          <a:prstGeom prst="rect">
            <a:avLst/>
          </a:prstGeom>
        </p:spPr>
        <p:txBody>
          <a:bodyPr>
            <a:spAutoFit/>
          </a:bodyPr>
          <a:lstStyle/>
          <a:p>
            <a:r>
              <a:rPr lang="en-AU" altLang="en-US" sz="1200" dirty="0">
                <a:solidFill>
                  <a:srgbClr val="94C600"/>
                </a:solidFill>
                <a:ea typeface="+mj-ea"/>
                <a:cs typeface="+mj-cs"/>
              </a:rPr>
              <a:t>Strategic Plan 2024-2026</a:t>
            </a:r>
            <a:br>
              <a:rPr lang="en-AU" altLang="en-US" sz="1200" dirty="0">
                <a:solidFill>
                  <a:srgbClr val="94C600"/>
                </a:solidFill>
                <a:ea typeface="+mj-ea"/>
                <a:cs typeface="+mj-cs"/>
              </a:rPr>
            </a:br>
            <a:r>
              <a:rPr lang="en-AU" altLang="en-US" sz="1200" dirty="0">
                <a:solidFill>
                  <a:srgbClr val="94C600"/>
                </a:solidFill>
                <a:ea typeface="+mj-ea"/>
                <a:cs typeface="+mj-cs"/>
              </a:rPr>
              <a:t>Oakleigh Dragons Junior Football Club</a:t>
            </a:r>
            <a:br>
              <a:rPr lang="en-AU" altLang="en-US" sz="1200" dirty="0">
                <a:solidFill>
                  <a:srgbClr val="94C600"/>
                </a:solidFill>
                <a:ea typeface="+mj-ea"/>
                <a:cs typeface="+mj-cs"/>
              </a:rPr>
            </a:br>
            <a:endParaRPr lang="en-AU" altLang="en-US" sz="1200" dirty="0">
              <a:solidFill>
                <a:srgbClr val="94C600"/>
              </a:solidFill>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28A04BD-62B2-CC68-0E65-16F79E6DE40C}"/>
              </a:ext>
            </a:extLst>
          </p:cNvPr>
          <p:cNvGraphicFramePr>
            <a:graphicFrameLocks noGrp="1"/>
          </p:cNvGraphicFramePr>
          <p:nvPr>
            <p:ph idx="1"/>
            <p:extLst>
              <p:ext uri="{D42A27DB-BD31-4B8C-83A1-F6EECF244321}">
                <p14:modId xmlns:p14="http://schemas.microsoft.com/office/powerpoint/2010/main" val="325046296"/>
              </p:ext>
            </p:extLst>
          </p:nvPr>
        </p:nvGraphicFramePr>
        <p:xfrm>
          <a:off x="395536" y="490358"/>
          <a:ext cx="8424936" cy="6034986"/>
        </p:xfrm>
        <a:graphic>
          <a:graphicData uri="http://schemas.openxmlformats.org/drawingml/2006/table">
            <a:tbl>
              <a:tblPr firstRow="1" bandRow="1">
                <a:tableStyleId>{5C22544A-7EE6-4342-B048-85BDC9FD1C3A}</a:tableStyleId>
              </a:tblPr>
              <a:tblGrid>
                <a:gridCol w="1091482">
                  <a:extLst>
                    <a:ext uri="{9D8B030D-6E8A-4147-A177-3AD203B41FA5}">
                      <a16:colId xmlns:a16="http://schemas.microsoft.com/office/drawing/2014/main" val="20000"/>
                    </a:ext>
                  </a:extLst>
                </a:gridCol>
                <a:gridCol w="1037054">
                  <a:extLst>
                    <a:ext uri="{9D8B030D-6E8A-4147-A177-3AD203B41FA5}">
                      <a16:colId xmlns:a16="http://schemas.microsoft.com/office/drawing/2014/main" val="20001"/>
                    </a:ext>
                  </a:extLst>
                </a:gridCol>
                <a:gridCol w="1018535">
                  <a:extLst>
                    <a:ext uri="{9D8B030D-6E8A-4147-A177-3AD203B41FA5}">
                      <a16:colId xmlns:a16="http://schemas.microsoft.com/office/drawing/2014/main" val="20002"/>
                    </a:ext>
                  </a:extLst>
                </a:gridCol>
                <a:gridCol w="1055573">
                  <a:extLst>
                    <a:ext uri="{9D8B030D-6E8A-4147-A177-3AD203B41FA5}">
                      <a16:colId xmlns:a16="http://schemas.microsoft.com/office/drawing/2014/main" val="20003"/>
                    </a:ext>
                  </a:extLst>
                </a:gridCol>
                <a:gridCol w="1055573">
                  <a:extLst>
                    <a:ext uri="{9D8B030D-6E8A-4147-A177-3AD203B41FA5}">
                      <a16:colId xmlns:a16="http://schemas.microsoft.com/office/drawing/2014/main" val="20004"/>
                    </a:ext>
                  </a:extLst>
                </a:gridCol>
                <a:gridCol w="1055573">
                  <a:extLst>
                    <a:ext uri="{9D8B030D-6E8A-4147-A177-3AD203B41FA5}">
                      <a16:colId xmlns:a16="http://schemas.microsoft.com/office/drawing/2014/main" val="20005"/>
                    </a:ext>
                  </a:extLst>
                </a:gridCol>
                <a:gridCol w="1055573">
                  <a:extLst>
                    <a:ext uri="{9D8B030D-6E8A-4147-A177-3AD203B41FA5}">
                      <a16:colId xmlns:a16="http://schemas.microsoft.com/office/drawing/2014/main" val="20006"/>
                    </a:ext>
                  </a:extLst>
                </a:gridCol>
                <a:gridCol w="1055573">
                  <a:extLst>
                    <a:ext uri="{9D8B030D-6E8A-4147-A177-3AD203B41FA5}">
                      <a16:colId xmlns:a16="http://schemas.microsoft.com/office/drawing/2014/main" val="20007"/>
                    </a:ext>
                  </a:extLst>
                </a:gridCol>
              </a:tblGrid>
              <a:tr h="1039474">
                <a:tc>
                  <a:txBody>
                    <a:bodyPr/>
                    <a:lstStyle/>
                    <a:p>
                      <a:pPr algn="ctr"/>
                      <a:r>
                        <a:rPr lang="en-AU" sz="1100" b="1" dirty="0">
                          <a:solidFill>
                            <a:srgbClr val="FFFF00"/>
                          </a:solidFill>
                        </a:rPr>
                        <a:t>Finance &amp; Administration</a:t>
                      </a:r>
                    </a:p>
                  </a:txBody>
                  <a:tcPr marL="91437" marR="91437" marT="45711" marB="45711">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100" b="1" dirty="0">
                          <a:solidFill>
                            <a:srgbClr val="FFFF00"/>
                          </a:solidFill>
                        </a:rPr>
                        <a:t>Junior Football Participation &amp; Performance</a:t>
                      </a:r>
                    </a:p>
                    <a:p>
                      <a:pPr algn="ctr"/>
                      <a:endParaRPr lang="en-AU" sz="1100" b="1" dirty="0">
                        <a:solidFill>
                          <a:srgbClr val="FFFF00"/>
                        </a:solidFill>
                      </a:endParaRPr>
                    </a:p>
                  </a:txBody>
                  <a:tcPr marL="91437" marR="91437" marT="45711" marB="45711">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100" b="1" dirty="0">
                          <a:solidFill>
                            <a:srgbClr val="FFFF00"/>
                          </a:solidFill>
                        </a:rPr>
                        <a:t>Senior Football Pathways</a:t>
                      </a:r>
                    </a:p>
                    <a:p>
                      <a:pPr algn="ctr"/>
                      <a:endParaRPr lang="en-AU" sz="1100" b="1" dirty="0">
                        <a:solidFill>
                          <a:srgbClr val="FFFF00"/>
                        </a:solidFill>
                      </a:endParaRPr>
                    </a:p>
                  </a:txBody>
                  <a:tcPr marL="91437" marR="91437" marT="45711" marB="45711">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100" b="1" dirty="0">
                          <a:solidFill>
                            <a:srgbClr val="FFFF00"/>
                          </a:solidFill>
                        </a:rPr>
                        <a:t>Coaching Staff</a:t>
                      </a:r>
                    </a:p>
                    <a:p>
                      <a:pPr algn="ctr"/>
                      <a:endParaRPr lang="en-AU" sz="1100" b="1" dirty="0">
                        <a:solidFill>
                          <a:srgbClr val="FFFF00"/>
                        </a:solidFill>
                      </a:endParaRPr>
                    </a:p>
                  </a:txBody>
                  <a:tcPr marL="91437" marR="91437" marT="45711" marB="45711">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100" b="1" dirty="0">
                          <a:solidFill>
                            <a:srgbClr val="FFFF00"/>
                          </a:solidFill>
                        </a:rPr>
                        <a:t>Marketing and Sponsorship</a:t>
                      </a:r>
                    </a:p>
                    <a:p>
                      <a:pPr algn="ctr"/>
                      <a:endParaRPr lang="en-AU" sz="1100" b="1" dirty="0">
                        <a:solidFill>
                          <a:srgbClr val="FFFF00"/>
                        </a:solidFill>
                      </a:endParaRPr>
                    </a:p>
                  </a:txBody>
                  <a:tcPr marL="91437" marR="91437" marT="45711" marB="45711">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100" b="1" dirty="0">
                          <a:solidFill>
                            <a:srgbClr val="FFFF00"/>
                          </a:solidFill>
                        </a:rPr>
                        <a:t>Volunteers and Supporters</a:t>
                      </a:r>
                    </a:p>
                    <a:p>
                      <a:pPr algn="ctr"/>
                      <a:endParaRPr lang="en-AU" sz="1100" b="1" dirty="0">
                        <a:solidFill>
                          <a:srgbClr val="FFFF00"/>
                        </a:solidFill>
                      </a:endParaRPr>
                    </a:p>
                  </a:txBody>
                  <a:tcPr marL="91437" marR="91437" marT="45711" marB="45711">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100" b="1" dirty="0">
                          <a:solidFill>
                            <a:srgbClr val="FFFF00"/>
                          </a:solidFill>
                        </a:rPr>
                        <a:t>Facilities and Infrastructure</a:t>
                      </a:r>
                    </a:p>
                    <a:p>
                      <a:pPr algn="ctr"/>
                      <a:endParaRPr lang="en-AU" sz="1100" b="1" dirty="0">
                        <a:solidFill>
                          <a:srgbClr val="FFFF00"/>
                        </a:solidFill>
                      </a:endParaRPr>
                    </a:p>
                  </a:txBody>
                  <a:tcPr marL="91437" marR="91437" marT="45711" marB="45711">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100" b="1" dirty="0">
                          <a:solidFill>
                            <a:srgbClr val="FFFF00"/>
                          </a:solidFill>
                        </a:rPr>
                        <a:t>Community Interaction</a:t>
                      </a:r>
                    </a:p>
                    <a:p>
                      <a:pPr algn="ctr"/>
                      <a:endParaRPr lang="en-AU" sz="1100" b="1" dirty="0">
                        <a:solidFill>
                          <a:srgbClr val="FFFF00"/>
                        </a:solidFill>
                      </a:endParaRPr>
                    </a:p>
                  </a:txBody>
                  <a:tcPr marL="91437" marR="91437" marT="45711" marB="45711">
                    <a:solidFill>
                      <a:srgbClr val="00B050"/>
                    </a:solidFill>
                  </a:tcPr>
                </a:tc>
                <a:extLst>
                  <a:ext uri="{0D108BD9-81ED-4DB2-BD59-A6C34878D82A}">
                    <a16:rowId xmlns:a16="http://schemas.microsoft.com/office/drawing/2014/main" val="10000"/>
                  </a:ext>
                </a:extLst>
              </a:tr>
              <a:tr h="1126098">
                <a:tc>
                  <a:txBody>
                    <a:bodyPr/>
                    <a:lstStyle/>
                    <a:p>
                      <a:pPr algn="ctr"/>
                      <a:r>
                        <a:rPr lang="en-AU" sz="800" b="1" dirty="0">
                          <a:solidFill>
                            <a:srgbClr val="FFFF00"/>
                          </a:solidFill>
                        </a:rPr>
                        <a:t>Key Focus</a:t>
                      </a:r>
                    </a:p>
                    <a:p>
                      <a:pPr algn="ctr"/>
                      <a:endParaRPr lang="en-AU" sz="800" dirty="0">
                        <a:solidFill>
                          <a:srgbClr val="FFFF00"/>
                        </a:solidFill>
                      </a:endParaRPr>
                    </a:p>
                    <a:p>
                      <a:pPr algn="ctr"/>
                      <a:r>
                        <a:rPr lang="en-AU" sz="800" dirty="0">
                          <a:solidFill>
                            <a:srgbClr val="FFFF00"/>
                          </a:solidFill>
                        </a:rPr>
                        <a:t>Ensure the Club operates on a financially sustainable basis</a:t>
                      </a:r>
                    </a:p>
                  </a:txBody>
                  <a:tcPr marL="91437" marR="91437" marT="45711" marB="45711">
                    <a:solidFill>
                      <a:srgbClr val="00A249"/>
                    </a:solidFill>
                  </a:tcPr>
                </a:tc>
                <a:tc>
                  <a:txBody>
                    <a:bodyPr/>
                    <a:lstStyle/>
                    <a:p>
                      <a:pPr algn="ctr"/>
                      <a:r>
                        <a:rPr lang="en-AU" sz="800" b="1" dirty="0">
                          <a:solidFill>
                            <a:srgbClr val="FFFF00"/>
                          </a:solidFill>
                        </a:rPr>
                        <a:t>Key Focus</a:t>
                      </a:r>
                    </a:p>
                    <a:p>
                      <a:pPr algn="ctr"/>
                      <a:endParaRPr lang="en-AU" sz="800" dirty="0">
                        <a:solidFill>
                          <a:srgbClr val="FFFF00"/>
                        </a:solidFill>
                      </a:endParaRPr>
                    </a:p>
                    <a:p>
                      <a:pPr algn="ctr"/>
                      <a:r>
                        <a:rPr lang="en-AU" sz="800" dirty="0">
                          <a:solidFill>
                            <a:srgbClr val="FFFF00"/>
                          </a:solidFill>
                        </a:rPr>
                        <a:t>Increase player participation and retention in Junior football including</a:t>
                      </a:r>
                      <a:r>
                        <a:rPr lang="en-AU" sz="800" baseline="0" dirty="0">
                          <a:solidFill>
                            <a:srgbClr val="FFFF00"/>
                          </a:solidFill>
                        </a:rPr>
                        <a:t> females</a:t>
                      </a:r>
                      <a:endParaRPr lang="en-AU" sz="800" dirty="0">
                        <a:solidFill>
                          <a:srgbClr val="FFFF00"/>
                        </a:solidFill>
                      </a:endParaRPr>
                    </a:p>
                  </a:txBody>
                  <a:tcPr marL="91437" marR="91437" marT="45711" marB="45711">
                    <a:solidFill>
                      <a:srgbClr val="00A249"/>
                    </a:solidFill>
                  </a:tcPr>
                </a:tc>
                <a:tc>
                  <a:txBody>
                    <a:bodyPr/>
                    <a:lstStyle/>
                    <a:p>
                      <a:pPr algn="ctr"/>
                      <a:r>
                        <a:rPr lang="en-AU" sz="800" b="1" dirty="0">
                          <a:solidFill>
                            <a:srgbClr val="FFFF00"/>
                          </a:solidFill>
                        </a:rPr>
                        <a:t>Key Focus</a:t>
                      </a:r>
                    </a:p>
                    <a:p>
                      <a:pPr algn="ctr"/>
                      <a:endParaRPr lang="en-AU" sz="800" dirty="0">
                        <a:solidFill>
                          <a:srgbClr val="FFFF00"/>
                        </a:solidFill>
                      </a:endParaRPr>
                    </a:p>
                    <a:p>
                      <a:pPr algn="ctr"/>
                      <a:r>
                        <a:rPr lang="en-AU" sz="800" dirty="0">
                          <a:solidFill>
                            <a:srgbClr val="FFFF00"/>
                          </a:solidFill>
                        </a:rPr>
                        <a:t>Facilitate pathway</a:t>
                      </a:r>
                      <a:r>
                        <a:rPr lang="en-AU" sz="800" baseline="0" dirty="0">
                          <a:solidFill>
                            <a:srgbClr val="FFFF00"/>
                          </a:solidFill>
                        </a:rPr>
                        <a:t> to senior football for all junior players</a:t>
                      </a:r>
                      <a:endParaRPr lang="en-AU" sz="800" dirty="0">
                        <a:solidFill>
                          <a:srgbClr val="FFFF00"/>
                        </a:solidFill>
                      </a:endParaRPr>
                    </a:p>
                  </a:txBody>
                  <a:tcPr marL="91437" marR="91437" marT="45711" marB="45711">
                    <a:solidFill>
                      <a:srgbClr val="00A249"/>
                    </a:solidFill>
                  </a:tcPr>
                </a:tc>
                <a:tc>
                  <a:txBody>
                    <a:bodyPr/>
                    <a:lstStyle/>
                    <a:p>
                      <a:pPr algn="ctr"/>
                      <a:r>
                        <a:rPr lang="en-AU" sz="800" b="1" dirty="0">
                          <a:solidFill>
                            <a:srgbClr val="FFFF00"/>
                          </a:solidFill>
                        </a:rPr>
                        <a:t>Key Focus</a:t>
                      </a:r>
                    </a:p>
                    <a:p>
                      <a:pPr algn="ctr"/>
                      <a:endParaRPr lang="en-AU" sz="800" dirty="0">
                        <a:solidFill>
                          <a:srgbClr val="FFFF00"/>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AU" sz="800" dirty="0">
                          <a:solidFill>
                            <a:srgbClr val="FFFF00"/>
                          </a:solidFill>
                        </a:rPr>
                        <a:t>All ODJFC coaches are well supported with development plans in place to facilitate ongoing improvement</a:t>
                      </a:r>
                    </a:p>
                  </a:txBody>
                  <a:tcPr marL="91437" marR="91437" marT="45711" marB="45711">
                    <a:solidFill>
                      <a:srgbClr val="00A249"/>
                    </a:solidFill>
                  </a:tcPr>
                </a:tc>
                <a:tc>
                  <a:txBody>
                    <a:bodyPr/>
                    <a:lstStyle/>
                    <a:p>
                      <a:pPr algn="ctr"/>
                      <a:r>
                        <a:rPr lang="en-AU" sz="800" b="1" dirty="0">
                          <a:solidFill>
                            <a:srgbClr val="FFFF00"/>
                          </a:solidFill>
                        </a:rPr>
                        <a:t>Key Focus</a:t>
                      </a:r>
                    </a:p>
                    <a:p>
                      <a:pPr algn="ctr"/>
                      <a:endParaRPr lang="en-AU" sz="800" dirty="0">
                        <a:solidFill>
                          <a:srgbClr val="FFFF00"/>
                        </a:solidFill>
                      </a:endParaRPr>
                    </a:p>
                    <a:p>
                      <a:pPr algn="ctr"/>
                      <a:r>
                        <a:rPr lang="en-AU" sz="800" dirty="0">
                          <a:solidFill>
                            <a:srgbClr val="FFFF00"/>
                          </a:solidFill>
                        </a:rPr>
                        <a:t>Increase ODJFC brand awareness in our player and supporter catchment area</a:t>
                      </a:r>
                    </a:p>
                  </a:txBody>
                  <a:tcPr marL="91437" marR="91437" marT="45711" marB="45711">
                    <a:solidFill>
                      <a:srgbClr val="00A249"/>
                    </a:solidFill>
                  </a:tcPr>
                </a:tc>
                <a:tc>
                  <a:txBody>
                    <a:bodyPr/>
                    <a:lstStyle/>
                    <a:p>
                      <a:pPr algn="ctr"/>
                      <a:r>
                        <a:rPr lang="en-AU" sz="800" b="1" dirty="0">
                          <a:solidFill>
                            <a:srgbClr val="FFFF00"/>
                          </a:solidFill>
                        </a:rPr>
                        <a:t>Key Focus</a:t>
                      </a:r>
                    </a:p>
                    <a:p>
                      <a:pPr algn="ctr"/>
                      <a:endParaRPr lang="en-AU" sz="800" dirty="0">
                        <a:solidFill>
                          <a:srgbClr val="FFFF00"/>
                        </a:solidFill>
                      </a:endParaRPr>
                    </a:p>
                    <a:p>
                      <a:pPr algn="ctr"/>
                      <a:r>
                        <a:rPr lang="en-AU" sz="800" dirty="0">
                          <a:solidFill>
                            <a:srgbClr val="FFFF00"/>
                          </a:solidFill>
                        </a:rPr>
                        <a:t>Improve participation rates of volunteers and maximise the number of supporters at each game</a:t>
                      </a:r>
                    </a:p>
                  </a:txBody>
                  <a:tcPr marL="91437" marR="91437" marT="45711" marB="45711">
                    <a:solidFill>
                      <a:srgbClr val="00A249"/>
                    </a:solidFill>
                  </a:tcPr>
                </a:tc>
                <a:tc>
                  <a:txBody>
                    <a:bodyPr/>
                    <a:lstStyle/>
                    <a:p>
                      <a:pPr algn="ctr"/>
                      <a:r>
                        <a:rPr lang="en-AU" sz="800" b="1" dirty="0">
                          <a:solidFill>
                            <a:srgbClr val="FFFF00"/>
                          </a:solidFill>
                        </a:rPr>
                        <a:t>Key Focus</a:t>
                      </a:r>
                    </a:p>
                    <a:p>
                      <a:pPr algn="ctr"/>
                      <a:endParaRPr lang="en-AU" sz="800" dirty="0">
                        <a:solidFill>
                          <a:srgbClr val="FFFF00"/>
                        </a:solidFill>
                      </a:endParaRPr>
                    </a:p>
                    <a:p>
                      <a:pPr algn="ctr"/>
                      <a:r>
                        <a:rPr lang="en-AU" sz="800" dirty="0">
                          <a:solidFill>
                            <a:srgbClr val="FFFF00"/>
                          </a:solidFill>
                        </a:rPr>
                        <a:t>ODJFC facilities and infrastructure exceed required standards for all competitions</a:t>
                      </a:r>
                    </a:p>
                  </a:txBody>
                  <a:tcPr marL="91437" marR="91437" marT="45711" marB="45711">
                    <a:solidFill>
                      <a:srgbClr val="00A249"/>
                    </a:solidFill>
                  </a:tcPr>
                </a:tc>
                <a:tc>
                  <a:txBody>
                    <a:bodyPr/>
                    <a:lstStyle/>
                    <a:p>
                      <a:pPr algn="ctr"/>
                      <a:r>
                        <a:rPr lang="en-AU" sz="800" b="1" dirty="0">
                          <a:solidFill>
                            <a:srgbClr val="FFFF00"/>
                          </a:solidFill>
                        </a:rPr>
                        <a:t>Key Focus</a:t>
                      </a:r>
                    </a:p>
                    <a:p>
                      <a:pPr algn="ctr"/>
                      <a:endParaRPr lang="en-AU" sz="800" dirty="0">
                        <a:solidFill>
                          <a:srgbClr val="FFFF00"/>
                        </a:solidFill>
                      </a:endParaRPr>
                    </a:p>
                    <a:p>
                      <a:pPr algn="ctr"/>
                      <a:r>
                        <a:rPr lang="en-AU" sz="800" dirty="0">
                          <a:solidFill>
                            <a:srgbClr val="FFFF00"/>
                          </a:solidFill>
                        </a:rPr>
                        <a:t>Foster and maintain good community relationships within the Club’s local and catchment areas</a:t>
                      </a:r>
                    </a:p>
                  </a:txBody>
                  <a:tcPr marL="91437" marR="91437" marT="45711" marB="45711">
                    <a:solidFill>
                      <a:srgbClr val="00A249"/>
                    </a:solidFill>
                  </a:tcPr>
                </a:tc>
                <a:extLst>
                  <a:ext uri="{0D108BD9-81ED-4DB2-BD59-A6C34878D82A}">
                    <a16:rowId xmlns:a16="http://schemas.microsoft.com/office/drawing/2014/main" val="10001"/>
                  </a:ext>
                </a:extLst>
              </a:tr>
              <a:tr h="3667076">
                <a:tc>
                  <a:txBody>
                    <a:bodyPr/>
                    <a:lstStyle/>
                    <a:p>
                      <a:r>
                        <a:rPr lang="en-AU" sz="800" b="1" dirty="0">
                          <a:solidFill>
                            <a:srgbClr val="FFFF00"/>
                          </a:solidFill>
                        </a:rPr>
                        <a:t>Key Objectives</a:t>
                      </a:r>
                    </a:p>
                    <a:p>
                      <a:endParaRPr lang="en-AU" sz="800" b="1" dirty="0">
                        <a:solidFill>
                          <a:srgbClr val="FFFF00"/>
                        </a:solidFill>
                      </a:endParaRPr>
                    </a:p>
                    <a:p>
                      <a:pPr marL="171450" indent="-171450">
                        <a:buFont typeface="Arial" panose="020B0604020202020204" pitchFamily="34" charset="0"/>
                        <a:buChar char="•"/>
                      </a:pPr>
                      <a:r>
                        <a:rPr lang="en-AU" sz="800" b="0" dirty="0">
                          <a:solidFill>
                            <a:srgbClr val="FFFF00"/>
                          </a:solidFill>
                        </a:rPr>
                        <a:t>Create new and maintain revenue streams</a:t>
                      </a:r>
                    </a:p>
                    <a:p>
                      <a:pPr marL="171450" indent="-171450">
                        <a:buFont typeface="Arial" panose="020B0604020202020204" pitchFamily="34" charset="0"/>
                        <a:buChar char="•"/>
                      </a:pPr>
                      <a:r>
                        <a:rPr lang="en-AU" sz="800" b="0" dirty="0">
                          <a:solidFill>
                            <a:srgbClr val="FFFF00"/>
                          </a:solidFill>
                        </a:rPr>
                        <a:t>Identify potential sponsorship deals</a:t>
                      </a:r>
                    </a:p>
                    <a:p>
                      <a:pPr marL="171450" indent="-171450">
                        <a:buFont typeface="Arial" panose="020B0604020202020204" pitchFamily="34" charset="0"/>
                        <a:buChar char="•"/>
                      </a:pPr>
                      <a:r>
                        <a:rPr lang="en-AU" sz="800" b="0" dirty="0">
                          <a:solidFill>
                            <a:srgbClr val="FFFF00"/>
                          </a:solidFill>
                        </a:rPr>
                        <a:t>Ensure upcoming football season is fully planned and budgeted for</a:t>
                      </a:r>
                    </a:p>
                    <a:p>
                      <a:pPr marL="171450" indent="-171450">
                        <a:buFont typeface="Arial" panose="020B0604020202020204" pitchFamily="34" charset="0"/>
                        <a:buChar char="•"/>
                      </a:pPr>
                      <a:r>
                        <a:rPr lang="en-AU" sz="800" b="0" dirty="0">
                          <a:solidFill>
                            <a:srgbClr val="FFFF00"/>
                          </a:solidFill>
                        </a:rPr>
                        <a:t>Operate on a break even budget</a:t>
                      </a:r>
                    </a:p>
                    <a:p>
                      <a:pPr marL="171450" indent="-171450">
                        <a:buFont typeface="Arial" panose="020B0604020202020204" pitchFamily="34" charset="0"/>
                        <a:buChar char="•"/>
                      </a:pPr>
                      <a:r>
                        <a:rPr lang="en-AU" sz="800" b="0" dirty="0">
                          <a:solidFill>
                            <a:srgbClr val="FFFF00"/>
                          </a:solidFill>
                        </a:rPr>
                        <a:t>Establish a capital management plan to manage </a:t>
                      </a:r>
                      <a:r>
                        <a:rPr lang="en-AU" sz="800" b="0">
                          <a:solidFill>
                            <a:srgbClr val="FFFF00"/>
                          </a:solidFill>
                        </a:rPr>
                        <a:t>cash reserves</a:t>
                      </a:r>
                      <a:endParaRPr lang="en-AU" sz="800" dirty="0">
                        <a:solidFill>
                          <a:srgbClr val="FFFF00"/>
                        </a:solidFill>
                      </a:endParaRPr>
                    </a:p>
                    <a:p>
                      <a:endParaRPr lang="en-AU" sz="800" dirty="0">
                        <a:solidFill>
                          <a:srgbClr val="FFFF00"/>
                        </a:solidFill>
                      </a:endParaRPr>
                    </a:p>
                  </a:txBody>
                  <a:tcPr marL="91437" marR="91437" marT="45711" marB="45711">
                    <a:solidFill>
                      <a:srgbClr val="00C85A"/>
                    </a:solidFill>
                  </a:tcPr>
                </a:tc>
                <a:tc>
                  <a:txBody>
                    <a:bodyPr/>
                    <a:lstStyle/>
                    <a:p>
                      <a:r>
                        <a:rPr lang="en-AU" sz="800" b="1" dirty="0">
                          <a:solidFill>
                            <a:srgbClr val="FFFF00"/>
                          </a:solidFill>
                        </a:rPr>
                        <a:t>Key Objectives</a:t>
                      </a:r>
                    </a:p>
                    <a:p>
                      <a:endParaRPr lang="en-AU" sz="800" b="1" dirty="0">
                        <a:solidFill>
                          <a:srgbClr val="FFFF00"/>
                        </a:solidFill>
                      </a:endParaRPr>
                    </a:p>
                    <a:p>
                      <a:pPr marL="171450" indent="-171450">
                        <a:buFont typeface="Arial" panose="020B0604020202020204" pitchFamily="34" charset="0"/>
                        <a:buChar char="•"/>
                      </a:pPr>
                      <a:r>
                        <a:rPr lang="en-AU" sz="800" b="0" dirty="0">
                          <a:solidFill>
                            <a:srgbClr val="FFFF00"/>
                          </a:solidFill>
                        </a:rPr>
                        <a:t>Ensure competitiveness of registration</a:t>
                      </a:r>
                      <a:r>
                        <a:rPr lang="en-AU" sz="800" b="0" baseline="0" dirty="0">
                          <a:solidFill>
                            <a:srgbClr val="FFFF00"/>
                          </a:solidFill>
                        </a:rPr>
                        <a:t> </a:t>
                      </a:r>
                      <a:r>
                        <a:rPr lang="en-AU" sz="800" b="0" dirty="0">
                          <a:solidFill>
                            <a:srgbClr val="FFFF00"/>
                          </a:solidFill>
                        </a:rPr>
                        <a:t>and fees</a:t>
                      </a:r>
                    </a:p>
                    <a:p>
                      <a:pPr marL="171450" indent="-171450">
                        <a:buFont typeface="Arial" panose="020B0604020202020204" pitchFamily="34" charset="0"/>
                        <a:buChar char="•"/>
                      </a:pPr>
                      <a:r>
                        <a:rPr lang="en-AU" sz="800" b="0" dirty="0">
                          <a:solidFill>
                            <a:srgbClr val="FFFF00"/>
                          </a:solidFill>
                        </a:rPr>
                        <a:t>Identify clear pathways for player development</a:t>
                      </a:r>
                    </a:p>
                    <a:p>
                      <a:pPr marL="171450" indent="-171450">
                        <a:buFont typeface="Arial" panose="020B0604020202020204" pitchFamily="34" charset="0"/>
                        <a:buChar char="•"/>
                      </a:pPr>
                      <a:r>
                        <a:rPr lang="en-AU" sz="800" b="0" dirty="0">
                          <a:solidFill>
                            <a:srgbClr val="FFFF00"/>
                          </a:solidFill>
                        </a:rPr>
                        <a:t>Establish a recruitment and retention plan for </a:t>
                      </a:r>
                      <a:r>
                        <a:rPr lang="en-AU" sz="800" b="0">
                          <a:solidFill>
                            <a:srgbClr val="FFFF00"/>
                          </a:solidFill>
                        </a:rPr>
                        <a:t>female players</a:t>
                      </a:r>
                      <a:endParaRPr lang="en-AU" sz="800" b="0" dirty="0">
                        <a:solidFill>
                          <a:srgbClr val="FFFF00"/>
                        </a:solidFill>
                      </a:endParaRPr>
                    </a:p>
                    <a:p>
                      <a:pPr marL="171450" indent="-171450">
                        <a:buFont typeface="Arial" panose="020B0604020202020204" pitchFamily="34" charset="0"/>
                        <a:buChar char="•"/>
                      </a:pPr>
                      <a:r>
                        <a:rPr lang="en-AU" sz="800" b="0" dirty="0">
                          <a:solidFill>
                            <a:srgbClr val="FFFF00"/>
                          </a:solidFill>
                        </a:rPr>
                        <a:t>Proactively support the mental health and wellbeing of players by providing access to education programs to foster health and wellbeing</a:t>
                      </a:r>
                      <a:endParaRPr lang="en-AU" sz="800" dirty="0">
                        <a:solidFill>
                          <a:srgbClr val="FFFF00"/>
                        </a:solidFill>
                      </a:endParaRPr>
                    </a:p>
                    <a:p>
                      <a:pPr marL="171450" indent="-171450">
                        <a:buFont typeface="Arial" panose="020B0604020202020204" pitchFamily="34" charset="0"/>
                        <a:buChar char="•"/>
                      </a:pPr>
                      <a:r>
                        <a:rPr lang="en-AU" sz="800" b="0" dirty="0">
                          <a:solidFill>
                            <a:srgbClr val="FFFF00"/>
                          </a:solidFill>
                        </a:rPr>
                        <a:t>Provide clear rules and regulations</a:t>
                      </a:r>
                      <a:r>
                        <a:rPr lang="en-AU" sz="800" b="0" baseline="0" dirty="0">
                          <a:solidFill>
                            <a:srgbClr val="FFFF00"/>
                          </a:solidFill>
                        </a:rPr>
                        <a:t> </a:t>
                      </a:r>
                      <a:r>
                        <a:rPr lang="en-AU" sz="800" b="0" dirty="0">
                          <a:solidFill>
                            <a:srgbClr val="FFFF00"/>
                          </a:solidFill>
                        </a:rPr>
                        <a:t>for Players (Code of Conduct)</a:t>
                      </a:r>
                      <a:endParaRPr lang="en-AU" sz="800" dirty="0">
                        <a:solidFill>
                          <a:srgbClr val="FFFF00"/>
                        </a:solidFill>
                      </a:endParaRPr>
                    </a:p>
                  </a:txBody>
                  <a:tcPr marL="91437" marR="91437" marT="45711" marB="45711">
                    <a:solidFill>
                      <a:srgbClr val="00C85A"/>
                    </a:solidFill>
                  </a:tcPr>
                </a:tc>
                <a:tc>
                  <a:txBody>
                    <a:bodyPr/>
                    <a:lstStyle/>
                    <a:p>
                      <a:r>
                        <a:rPr lang="en-AU" sz="800" b="1" dirty="0">
                          <a:solidFill>
                            <a:srgbClr val="FFFF00"/>
                          </a:solidFill>
                        </a:rPr>
                        <a:t>Key Objectives</a:t>
                      </a:r>
                    </a:p>
                    <a:p>
                      <a:endParaRPr lang="en-AU" sz="800" b="1" dirty="0">
                        <a:solidFill>
                          <a:srgbClr val="FFFF00"/>
                        </a:solidFill>
                      </a:endParaRPr>
                    </a:p>
                    <a:p>
                      <a:pPr marL="171450" indent="-171450">
                        <a:buFont typeface="Arial" panose="020B0604020202020204" pitchFamily="34" charset="0"/>
                        <a:buChar char="•"/>
                      </a:pPr>
                      <a:r>
                        <a:rPr lang="en-AU" sz="800" b="0" dirty="0">
                          <a:solidFill>
                            <a:srgbClr val="FFFF00"/>
                          </a:solidFill>
                        </a:rPr>
                        <a:t>Identify clear pathways for player development</a:t>
                      </a:r>
                    </a:p>
                    <a:p>
                      <a:pPr marL="171450" indent="-171450">
                        <a:buFont typeface="Arial" panose="020B0604020202020204" pitchFamily="34" charset="0"/>
                        <a:buChar char="•"/>
                      </a:pPr>
                      <a:r>
                        <a:rPr lang="en-AU" sz="800" b="0" dirty="0">
                          <a:solidFill>
                            <a:srgbClr val="FFFF00"/>
                          </a:solidFill>
                        </a:rPr>
                        <a:t>Provide clear rules and regulations for Players (Code of Conduct)</a:t>
                      </a:r>
                    </a:p>
                    <a:p>
                      <a:pPr marL="171450" indent="-171450">
                        <a:buFont typeface="Arial" panose="020B0604020202020204" pitchFamily="34" charset="0"/>
                        <a:buChar char="•"/>
                      </a:pPr>
                      <a:r>
                        <a:rPr lang="en-AU" sz="800" b="0" dirty="0">
                          <a:solidFill>
                            <a:srgbClr val="FFFF00"/>
                          </a:solidFill>
                        </a:rPr>
                        <a:t>Provide sustainable pathways that enables all players including females to continue to play social or competitive football</a:t>
                      </a:r>
                      <a:endParaRPr lang="en-AU" sz="800" dirty="0">
                        <a:solidFill>
                          <a:srgbClr val="FFFF00"/>
                        </a:solidFill>
                      </a:endParaRPr>
                    </a:p>
                  </a:txBody>
                  <a:tcPr marL="91437" marR="91437" marT="45711" marB="45711">
                    <a:solidFill>
                      <a:srgbClr val="00C85A"/>
                    </a:solidFill>
                  </a:tcPr>
                </a:tc>
                <a:tc>
                  <a:txBody>
                    <a:bodyPr/>
                    <a:lstStyle/>
                    <a:p>
                      <a:r>
                        <a:rPr lang="en-AU" sz="800" b="1" dirty="0">
                          <a:solidFill>
                            <a:srgbClr val="FFFF00"/>
                          </a:solidFill>
                        </a:rPr>
                        <a:t>Key Objectives</a:t>
                      </a:r>
                    </a:p>
                    <a:p>
                      <a:endParaRPr lang="en-AU" sz="800" b="1" dirty="0">
                        <a:solidFill>
                          <a:srgbClr val="FFFF00"/>
                        </a:solidFill>
                      </a:endParaRPr>
                    </a:p>
                    <a:p>
                      <a:pPr marL="171450" indent="-171450">
                        <a:buFont typeface="Arial" panose="020B0604020202020204" pitchFamily="34" charset="0"/>
                        <a:buChar char="•"/>
                      </a:pPr>
                      <a:r>
                        <a:rPr lang="en-AU" sz="800" b="0" dirty="0">
                          <a:solidFill>
                            <a:srgbClr val="FFFF00"/>
                          </a:solidFill>
                        </a:rPr>
                        <a:t>Recruitment and retention of the best available coaches</a:t>
                      </a:r>
                    </a:p>
                    <a:p>
                      <a:pPr marL="171450" indent="-171450">
                        <a:buFont typeface="Arial" panose="020B0604020202020204" pitchFamily="34" charset="0"/>
                        <a:buChar char="•"/>
                      </a:pPr>
                      <a:r>
                        <a:rPr lang="en-AU" sz="800" b="0" dirty="0">
                          <a:solidFill>
                            <a:srgbClr val="FFFF00"/>
                          </a:solidFill>
                        </a:rPr>
                        <a:t>Ensure Coaching Coordinator appointment is made</a:t>
                      </a:r>
                    </a:p>
                    <a:p>
                      <a:pPr marL="171450" indent="-171450">
                        <a:buFont typeface="Arial" panose="020B0604020202020204" pitchFamily="34" charset="0"/>
                        <a:buChar char="•"/>
                      </a:pPr>
                      <a:r>
                        <a:rPr lang="en-AU" sz="800" b="0" dirty="0">
                          <a:solidFill>
                            <a:srgbClr val="FFFF00"/>
                          </a:solidFill>
                        </a:rPr>
                        <a:t>Ensure  all coaches are accredited by AFL Vic</a:t>
                      </a:r>
                    </a:p>
                    <a:p>
                      <a:pPr marL="171450" indent="-171450">
                        <a:buFont typeface="Arial" panose="020B0604020202020204" pitchFamily="34" charset="0"/>
                        <a:buChar char="•"/>
                      </a:pPr>
                      <a:r>
                        <a:rPr lang="en-AU" sz="800" b="0" dirty="0">
                          <a:solidFill>
                            <a:srgbClr val="FFFF00"/>
                          </a:solidFill>
                        </a:rPr>
                        <a:t>Ensure Coaches Charter is visible and regularly reviewed</a:t>
                      </a:r>
                    </a:p>
                    <a:p>
                      <a:pPr marL="0" indent="0">
                        <a:buFont typeface="Arial" panose="020B0604020202020204" pitchFamily="34" charset="0"/>
                        <a:buNone/>
                      </a:pPr>
                      <a:endParaRPr lang="en-AU" sz="800" b="0" dirty="0">
                        <a:solidFill>
                          <a:srgbClr val="FFFF00"/>
                        </a:solidFill>
                      </a:endParaRPr>
                    </a:p>
                  </a:txBody>
                  <a:tcPr marL="91437" marR="91437" marT="45711" marB="45711">
                    <a:solidFill>
                      <a:srgbClr val="00C85A"/>
                    </a:solidFill>
                  </a:tcPr>
                </a:tc>
                <a:tc>
                  <a:txBody>
                    <a:bodyPr/>
                    <a:lstStyle/>
                    <a:p>
                      <a:r>
                        <a:rPr lang="en-AU" sz="800" b="1" dirty="0">
                          <a:solidFill>
                            <a:srgbClr val="FFFF00"/>
                          </a:solidFill>
                        </a:rPr>
                        <a:t>Key Objectives</a:t>
                      </a:r>
                    </a:p>
                    <a:p>
                      <a:endParaRPr lang="en-AU" sz="800" b="1" dirty="0">
                        <a:solidFill>
                          <a:srgbClr val="FFFF00"/>
                        </a:solidFill>
                      </a:endParaRPr>
                    </a:p>
                    <a:p>
                      <a:pPr marL="171450" indent="-171450">
                        <a:buFont typeface="Arial" panose="020B0604020202020204" pitchFamily="34" charset="0"/>
                        <a:buChar char="•"/>
                      </a:pPr>
                      <a:r>
                        <a:rPr lang="en-AU" sz="800" b="0" dirty="0">
                          <a:solidFill>
                            <a:srgbClr val="FFFF00"/>
                          </a:solidFill>
                        </a:rPr>
                        <a:t>Establish a dedicated communications and sponsorship coordinator </a:t>
                      </a:r>
                    </a:p>
                    <a:p>
                      <a:pPr marL="171450" indent="-171450">
                        <a:buFont typeface="Arial" panose="020B0604020202020204" pitchFamily="34" charset="0"/>
                        <a:buChar char="•"/>
                      </a:pPr>
                      <a:r>
                        <a:rPr lang="en-AU" sz="800" b="0" dirty="0">
                          <a:solidFill>
                            <a:srgbClr val="FFFF00"/>
                          </a:solidFill>
                        </a:rPr>
                        <a:t>Increase sponsorship income for the Club</a:t>
                      </a:r>
                    </a:p>
                    <a:p>
                      <a:pPr marL="171450" indent="-171450">
                        <a:buFont typeface="Arial" panose="020B0604020202020204" pitchFamily="34" charset="0"/>
                        <a:buChar char="•"/>
                      </a:pPr>
                      <a:r>
                        <a:rPr lang="en-AU" sz="800" b="0" dirty="0">
                          <a:solidFill>
                            <a:srgbClr val="FFFF00"/>
                          </a:solidFill>
                        </a:rPr>
                        <a:t>Establishment of key</a:t>
                      </a:r>
                      <a:r>
                        <a:rPr lang="en-AU" sz="800" b="0" baseline="0" dirty="0">
                          <a:solidFill>
                            <a:srgbClr val="FFFF00"/>
                          </a:solidFill>
                        </a:rPr>
                        <a:t> </a:t>
                      </a:r>
                      <a:r>
                        <a:rPr lang="en-AU" sz="800" b="0" dirty="0">
                          <a:solidFill>
                            <a:srgbClr val="FFFF00"/>
                          </a:solidFill>
                        </a:rPr>
                        <a:t>football &amp; player development relationships with local schools</a:t>
                      </a:r>
                    </a:p>
                    <a:p>
                      <a:pPr marL="171450" indent="-171450">
                        <a:buFont typeface="Arial" panose="020B0604020202020204" pitchFamily="34" charset="0"/>
                        <a:buChar char="•"/>
                      </a:pPr>
                      <a:r>
                        <a:rPr lang="en-AU" sz="800" b="0" dirty="0">
                          <a:solidFill>
                            <a:srgbClr val="FFFF00"/>
                          </a:solidFill>
                        </a:rPr>
                        <a:t>Ongoing coordination and improvement of Club’s website</a:t>
                      </a:r>
                    </a:p>
                    <a:p>
                      <a:pPr marL="171450" indent="-171450">
                        <a:buFont typeface="Arial" panose="020B0604020202020204" pitchFamily="34" charset="0"/>
                        <a:buChar char="•"/>
                      </a:pPr>
                      <a:r>
                        <a:rPr lang="en-AU" sz="800" b="0" dirty="0">
                          <a:solidFill>
                            <a:srgbClr val="FFFF00"/>
                          </a:solidFill>
                        </a:rPr>
                        <a:t>Regular communication to Club members</a:t>
                      </a:r>
                      <a:endParaRPr lang="en-AU" sz="800" dirty="0">
                        <a:solidFill>
                          <a:srgbClr val="FFFF00"/>
                        </a:solidFill>
                      </a:endParaRPr>
                    </a:p>
                  </a:txBody>
                  <a:tcPr marL="91437" marR="91437" marT="45711" marB="45711">
                    <a:solidFill>
                      <a:srgbClr val="00C85A"/>
                    </a:solidFill>
                  </a:tcPr>
                </a:tc>
                <a:tc>
                  <a:txBody>
                    <a:bodyPr/>
                    <a:lstStyle/>
                    <a:p>
                      <a:r>
                        <a:rPr lang="en-AU" sz="800" b="1" dirty="0">
                          <a:solidFill>
                            <a:srgbClr val="FFFF00"/>
                          </a:solidFill>
                        </a:rPr>
                        <a:t>Key Objectives</a:t>
                      </a:r>
                    </a:p>
                    <a:p>
                      <a:endParaRPr lang="en-AU" sz="800" b="1" dirty="0">
                        <a:solidFill>
                          <a:srgbClr val="FFFF00"/>
                        </a:solidFill>
                      </a:endParaRPr>
                    </a:p>
                    <a:p>
                      <a:pPr marL="171450" indent="-171450">
                        <a:buFont typeface="Arial" panose="020B0604020202020204" pitchFamily="34" charset="0"/>
                        <a:buChar char="•"/>
                      </a:pPr>
                      <a:r>
                        <a:rPr lang="en-AU" sz="800" b="0" dirty="0">
                          <a:solidFill>
                            <a:srgbClr val="FFFF00"/>
                          </a:solidFill>
                        </a:rPr>
                        <a:t>Establish a recruitment and retention plan for club volunteers</a:t>
                      </a:r>
                    </a:p>
                    <a:p>
                      <a:pPr marL="171450" indent="-171450">
                        <a:buFont typeface="Arial" panose="020B0604020202020204" pitchFamily="34" charset="0"/>
                        <a:buChar char="•"/>
                      </a:pPr>
                      <a:r>
                        <a:rPr lang="en-AU" sz="800" b="0" dirty="0">
                          <a:solidFill>
                            <a:srgbClr val="FFFF00"/>
                          </a:solidFill>
                        </a:rPr>
                        <a:t>Develop a plan to train volunteer club umpires</a:t>
                      </a:r>
                    </a:p>
                    <a:p>
                      <a:pPr marL="171450" indent="-171450">
                        <a:buFont typeface="Arial" panose="020B0604020202020204" pitchFamily="34" charset="0"/>
                        <a:buChar char="•"/>
                      </a:pPr>
                      <a:r>
                        <a:rPr lang="en-AU" sz="800" b="0" dirty="0">
                          <a:solidFill>
                            <a:srgbClr val="FFFF00"/>
                          </a:solidFill>
                        </a:rPr>
                        <a:t>Provide Club merchandise for supporters</a:t>
                      </a:r>
                    </a:p>
                    <a:p>
                      <a:pPr marL="171450" indent="-171450">
                        <a:buFont typeface="Arial" panose="020B0604020202020204" pitchFamily="34" charset="0"/>
                        <a:buChar char="•"/>
                      </a:pPr>
                      <a:r>
                        <a:rPr lang="en-AU" sz="800" b="0" dirty="0">
                          <a:solidFill>
                            <a:srgbClr val="FFFF00"/>
                          </a:solidFill>
                        </a:rPr>
                        <a:t>Provide a Supporters and Volunteers Code of Conduct which includes child safety obligations.</a:t>
                      </a:r>
                    </a:p>
                  </a:txBody>
                  <a:tcPr marL="91437" marR="91437" marT="45711" marB="45711">
                    <a:solidFill>
                      <a:srgbClr val="00C85A"/>
                    </a:solidFill>
                  </a:tcPr>
                </a:tc>
                <a:tc>
                  <a:txBody>
                    <a:bodyPr/>
                    <a:lstStyle/>
                    <a:p>
                      <a:r>
                        <a:rPr lang="en-AU" sz="800" b="1" dirty="0">
                          <a:solidFill>
                            <a:srgbClr val="FFFF00"/>
                          </a:solidFill>
                        </a:rPr>
                        <a:t>Key Objectives</a:t>
                      </a:r>
                    </a:p>
                    <a:p>
                      <a:endParaRPr lang="en-AU" sz="800" b="1" dirty="0">
                        <a:solidFill>
                          <a:srgbClr val="FFFF00"/>
                        </a:solidFill>
                      </a:endParaRPr>
                    </a:p>
                    <a:p>
                      <a:pPr marL="171450" indent="-171450">
                        <a:buFont typeface="Arial" panose="020B0604020202020204" pitchFamily="34" charset="0"/>
                        <a:buChar char="•"/>
                      </a:pPr>
                      <a:r>
                        <a:rPr lang="en-AU" sz="800" b="0" dirty="0">
                          <a:solidFill>
                            <a:srgbClr val="FFFF00"/>
                          </a:solidFill>
                        </a:rPr>
                        <a:t>Establish and implement a yearly capital improvement and maintenance plan</a:t>
                      </a:r>
                    </a:p>
                    <a:p>
                      <a:pPr marL="171450" indent="-171450">
                        <a:buFont typeface="Arial" panose="020B0604020202020204" pitchFamily="34" charset="0"/>
                        <a:buChar char="•"/>
                      </a:pPr>
                      <a:r>
                        <a:rPr lang="en-AU" sz="800" b="0" dirty="0">
                          <a:solidFill>
                            <a:srgbClr val="FFFF00"/>
                          </a:solidFill>
                        </a:rPr>
                        <a:t>All facilities meet / exceed SMJFL’s minimum playing requirements</a:t>
                      </a:r>
                    </a:p>
                    <a:p>
                      <a:pPr marL="171450" indent="-171450">
                        <a:buFont typeface="Arial" panose="020B0604020202020204" pitchFamily="34" charset="0"/>
                        <a:buChar char="•"/>
                      </a:pPr>
                      <a:r>
                        <a:rPr lang="en-AU" sz="800" b="0" dirty="0">
                          <a:solidFill>
                            <a:srgbClr val="FFFF00"/>
                          </a:solidFill>
                        </a:rPr>
                        <a:t>Ensure we have resourcing in place to maximise opportunities to achieve successful government grants</a:t>
                      </a:r>
                    </a:p>
                    <a:p>
                      <a:endParaRPr lang="en-AU" sz="800" dirty="0">
                        <a:solidFill>
                          <a:srgbClr val="FFFF00"/>
                        </a:solidFill>
                      </a:endParaRPr>
                    </a:p>
                  </a:txBody>
                  <a:tcPr marL="91437" marR="91437" marT="45711" marB="45711">
                    <a:solidFill>
                      <a:srgbClr val="00C85A"/>
                    </a:solidFill>
                  </a:tcPr>
                </a:tc>
                <a:tc>
                  <a:txBody>
                    <a:bodyPr/>
                    <a:lstStyle/>
                    <a:p>
                      <a:r>
                        <a:rPr lang="en-AU" sz="800" b="1" dirty="0">
                          <a:solidFill>
                            <a:srgbClr val="FFFF00"/>
                          </a:solidFill>
                        </a:rPr>
                        <a:t>Key Objectives</a:t>
                      </a:r>
                    </a:p>
                    <a:p>
                      <a:endParaRPr lang="en-AU" sz="800" b="1" dirty="0">
                        <a:solidFill>
                          <a:srgbClr val="FFFF00"/>
                        </a:solidFill>
                      </a:endParaRPr>
                    </a:p>
                    <a:p>
                      <a:pPr marL="171450" lvl="0" indent="-171450">
                        <a:buFont typeface="Arial" panose="020B0604020202020204" pitchFamily="34" charset="0"/>
                        <a:buChar char="•"/>
                      </a:pPr>
                      <a:r>
                        <a:rPr lang="en-AU" sz="800" kern="1200" dirty="0">
                          <a:solidFill>
                            <a:srgbClr val="FFFF00"/>
                          </a:solidFill>
                          <a:effectLst/>
                          <a:latin typeface="+mn-lt"/>
                          <a:ea typeface="+mn-ea"/>
                          <a:cs typeface="+mn-cs"/>
                        </a:rPr>
                        <a:t>Establish strong and long standing relationships with the following parties: </a:t>
                      </a:r>
                    </a:p>
                    <a:p>
                      <a:pPr marL="0" lvl="0" indent="0">
                        <a:buFont typeface="Arial" panose="020B0604020202020204" pitchFamily="34" charset="0"/>
                        <a:buNone/>
                      </a:pPr>
                      <a:r>
                        <a:rPr lang="en-AU" sz="800" kern="1200" dirty="0">
                          <a:solidFill>
                            <a:srgbClr val="FFFF00"/>
                          </a:solidFill>
                          <a:effectLst/>
                          <a:latin typeface="+mn-lt"/>
                          <a:ea typeface="+mn-ea"/>
                          <a:cs typeface="+mn-cs"/>
                        </a:rPr>
                        <a:t>       - Local Community</a:t>
                      </a:r>
                    </a:p>
                    <a:p>
                      <a:pPr marL="0" lvl="0" indent="0">
                        <a:buFont typeface="Arial" panose="020B0604020202020204" pitchFamily="34" charset="0"/>
                        <a:buNone/>
                      </a:pPr>
                      <a:r>
                        <a:rPr lang="en-AU" sz="800" kern="1200" dirty="0">
                          <a:solidFill>
                            <a:srgbClr val="FFFF00"/>
                          </a:solidFill>
                          <a:effectLst/>
                          <a:latin typeface="+mn-lt"/>
                          <a:ea typeface="+mn-ea"/>
                          <a:cs typeface="+mn-cs"/>
                        </a:rPr>
                        <a:t>       - Local Businesses</a:t>
                      </a:r>
                    </a:p>
                    <a:p>
                      <a:pPr marL="0" lvl="0" indent="0">
                        <a:buFont typeface="Arial" panose="020B0604020202020204" pitchFamily="34" charset="0"/>
                        <a:buNone/>
                      </a:pPr>
                      <a:r>
                        <a:rPr lang="en-AU" sz="800" kern="1200" dirty="0">
                          <a:solidFill>
                            <a:srgbClr val="FFFF00"/>
                          </a:solidFill>
                          <a:effectLst/>
                          <a:latin typeface="+mn-lt"/>
                          <a:ea typeface="+mn-ea"/>
                          <a:cs typeface="+mn-cs"/>
                        </a:rPr>
                        <a:t>       - Local Schools</a:t>
                      </a:r>
                    </a:p>
                    <a:p>
                      <a:pPr marL="0" lvl="0" indent="0">
                        <a:buFont typeface="Arial" panose="020B0604020202020204" pitchFamily="34" charset="0"/>
                        <a:buNone/>
                      </a:pPr>
                      <a:r>
                        <a:rPr lang="en-AU" sz="800" kern="1200" dirty="0">
                          <a:solidFill>
                            <a:srgbClr val="FFFF00"/>
                          </a:solidFill>
                          <a:effectLst/>
                          <a:latin typeface="+mn-lt"/>
                          <a:ea typeface="+mn-ea"/>
                          <a:cs typeface="+mn-cs"/>
                        </a:rPr>
                        <a:t>       - Monash City </a:t>
                      </a:r>
                    </a:p>
                    <a:p>
                      <a:pPr marL="0" lvl="0" indent="0">
                        <a:buFont typeface="Arial" panose="020B0604020202020204" pitchFamily="34" charset="0"/>
                        <a:buNone/>
                      </a:pPr>
                      <a:r>
                        <a:rPr lang="en-AU" sz="800" kern="1200" dirty="0">
                          <a:solidFill>
                            <a:srgbClr val="FFFF00"/>
                          </a:solidFill>
                          <a:effectLst/>
                          <a:latin typeface="+mn-lt"/>
                          <a:ea typeface="+mn-ea"/>
                          <a:cs typeface="+mn-cs"/>
                        </a:rPr>
                        <a:t>           Council</a:t>
                      </a:r>
                    </a:p>
                    <a:p>
                      <a:pPr marL="0" lvl="0" indent="0">
                        <a:buFont typeface="Arial" panose="020B0604020202020204" pitchFamily="34" charset="0"/>
                        <a:buNone/>
                      </a:pPr>
                      <a:r>
                        <a:rPr lang="en-AU" sz="800" kern="1200" dirty="0">
                          <a:solidFill>
                            <a:srgbClr val="FFFF00"/>
                          </a:solidFill>
                          <a:effectLst/>
                          <a:latin typeface="+mn-lt"/>
                          <a:ea typeface="+mn-ea"/>
                          <a:cs typeface="+mn-cs"/>
                        </a:rPr>
                        <a:t>       - SMJFL</a:t>
                      </a:r>
                    </a:p>
                    <a:p>
                      <a:pPr marL="0" lvl="0" indent="0">
                        <a:buFont typeface="Arial" panose="020B0604020202020204" pitchFamily="34" charset="0"/>
                        <a:buNone/>
                      </a:pPr>
                      <a:r>
                        <a:rPr lang="en-AU" sz="800" kern="1200" dirty="0">
                          <a:solidFill>
                            <a:srgbClr val="FFFF00"/>
                          </a:solidFill>
                          <a:effectLst/>
                          <a:latin typeface="+mn-lt"/>
                          <a:ea typeface="+mn-ea"/>
                          <a:cs typeface="+mn-cs"/>
                        </a:rPr>
                        <a:t>       - Vic State    Government</a:t>
                      </a:r>
                    </a:p>
                    <a:p>
                      <a:pPr marL="171450" indent="-171450">
                        <a:buFont typeface="Arial" panose="020B0604020202020204" pitchFamily="34" charset="0"/>
                        <a:buChar char="•"/>
                      </a:pPr>
                      <a:r>
                        <a:rPr lang="en-AU" sz="800" b="0" dirty="0">
                          <a:solidFill>
                            <a:srgbClr val="FFFF00"/>
                          </a:solidFill>
                        </a:rPr>
                        <a:t>Maximise Club awareness within the local community through club events and regular newspaper articles</a:t>
                      </a:r>
                    </a:p>
                    <a:p>
                      <a:pPr marL="0" indent="0">
                        <a:buFont typeface="Arial" panose="020B0604020202020204" pitchFamily="34" charset="0"/>
                        <a:buNone/>
                      </a:pPr>
                      <a:endParaRPr lang="en-AU" sz="800" dirty="0">
                        <a:solidFill>
                          <a:srgbClr val="FF0000"/>
                        </a:solidFill>
                      </a:endParaRPr>
                    </a:p>
                  </a:txBody>
                  <a:tcPr marL="91437" marR="91437" marT="45711" marB="45711">
                    <a:solidFill>
                      <a:srgbClr val="00C85A"/>
                    </a:solidFill>
                  </a:tcPr>
                </a:tc>
                <a:extLst>
                  <a:ext uri="{0D108BD9-81ED-4DB2-BD59-A6C34878D82A}">
                    <a16:rowId xmlns:a16="http://schemas.microsoft.com/office/drawing/2014/main" val="10002"/>
                  </a:ext>
                </a:extLst>
              </a:tr>
            </a:tbl>
          </a:graphicData>
        </a:graphic>
      </p:graphicFrame>
      <p:sp>
        <p:nvSpPr>
          <p:cNvPr id="7208" name="Rectangle 5">
            <a:extLst>
              <a:ext uri="{FF2B5EF4-FFF2-40B4-BE49-F238E27FC236}">
                <a16:creationId xmlns:a16="http://schemas.microsoft.com/office/drawing/2014/main" id="{482BAD21-2905-40EB-4C0A-416B36D7A316}"/>
              </a:ext>
            </a:extLst>
          </p:cNvPr>
          <p:cNvSpPr>
            <a:spLocks noChangeArrowheads="1"/>
          </p:cNvSpPr>
          <p:nvPr/>
        </p:nvSpPr>
        <p:spPr bwMode="auto">
          <a:xfrm>
            <a:off x="35496" y="46583"/>
            <a:ext cx="4572000" cy="646113"/>
          </a:xfrm>
          <a:prstGeom prst="rect">
            <a:avLst/>
          </a:prstGeom>
        </p:spPr>
        <p:txBody>
          <a:bodyPr>
            <a:spAutoFit/>
          </a:bodyPr>
          <a:lstStyle/>
          <a:p>
            <a:r>
              <a:rPr lang="en-AU" altLang="en-US" sz="1200" dirty="0">
                <a:solidFill>
                  <a:srgbClr val="94C600"/>
                </a:solidFill>
                <a:ea typeface="+mj-ea"/>
                <a:cs typeface="+mj-cs"/>
              </a:rPr>
              <a:t>Strategic Plan 2024-2026</a:t>
            </a:r>
            <a:br>
              <a:rPr lang="en-AU" altLang="en-US" sz="1200" dirty="0">
                <a:solidFill>
                  <a:srgbClr val="94C600"/>
                </a:solidFill>
                <a:ea typeface="+mj-ea"/>
                <a:cs typeface="+mj-cs"/>
              </a:rPr>
            </a:br>
            <a:r>
              <a:rPr lang="en-AU" altLang="en-US" sz="1200" dirty="0">
                <a:solidFill>
                  <a:srgbClr val="94C600"/>
                </a:solidFill>
                <a:ea typeface="+mj-ea"/>
                <a:cs typeface="+mj-cs"/>
              </a:rPr>
              <a:t>Oakleigh Dragons Junior Football Club</a:t>
            </a:r>
            <a:br>
              <a:rPr lang="en-AU" altLang="en-US" sz="1200" dirty="0">
                <a:solidFill>
                  <a:srgbClr val="94C600"/>
                </a:solidFill>
                <a:ea typeface="+mj-ea"/>
                <a:cs typeface="+mj-cs"/>
              </a:rPr>
            </a:br>
            <a:endParaRPr lang="en-AU" altLang="en-US" sz="1200" dirty="0">
              <a:solidFill>
                <a:srgbClr val="94C600"/>
              </a:solidFill>
              <a:ea typeface="+mj-ea"/>
              <a:cs typeface="+mj-cs"/>
            </a:endParaRP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2013 - 2022 Theme</Template>
  <TotalTime>15873</TotalTime>
  <Words>592</Words>
  <Application>Microsoft Office PowerPoint</Application>
  <PresentationFormat>On-screen Show (4:3)</PresentationFormat>
  <Paragraphs>99</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Wingdings 2</vt:lpstr>
      <vt:lpstr>YAEdVbQZErY 0</vt:lpstr>
      <vt:lpstr>Office Theme</vt:lpstr>
      <vt:lpstr>OAKLEIGH DRAGONS JUNIOR FOOTBALL CLUB</vt:lpstr>
      <vt:lpstr>Our Vision  Oakleigh Dragons Junior Football Club will be recognised as one of the leading clubs in the South Metro Junior Football League in the delivery of football programs for junior male and female players </vt:lpstr>
      <vt:lpstr>PowerPoint Presentation</vt:lpstr>
    </vt:vector>
  </TitlesOfParts>
  <Company>Southern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OAKLEIGH JUNIOR FOOTBALL CLUB</dc:title>
  <dc:creator>Belinda Powell</dc:creator>
  <cp:lastModifiedBy>Jackson</cp:lastModifiedBy>
  <cp:revision>17</cp:revision>
  <dcterms:created xsi:type="dcterms:W3CDTF">2015-11-23T00:58:14Z</dcterms:created>
  <dcterms:modified xsi:type="dcterms:W3CDTF">2024-02-23T03:50:47Z</dcterms:modified>
</cp:coreProperties>
</file>