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51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5" autoAdjust="0"/>
    <p:restoredTop sz="94660"/>
  </p:normalViewPr>
  <p:slideViewPr>
    <p:cSldViewPr snapToGrid="0">
      <p:cViewPr varScale="1">
        <p:scale>
          <a:sx n="61" d="100"/>
          <a:sy n="61" d="100"/>
        </p:scale>
        <p:origin x="9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E8395-877B-7601-0CCA-C8B4D645B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B74977-0D2C-9911-6CAD-59117002D6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0233AE-C9ED-8012-91C7-4D3E3BDA9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985E6-575C-4640-8B03-772C9B3156B8}" type="datetimeFigureOut">
              <a:rPr lang="en-AU" smtClean="0"/>
              <a:t>15/05/2024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7CE7AE-87AC-3A03-AB71-3B7D29C6D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B5D621-1964-0E19-3E6B-4F406166A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93773-C543-4CB4-A4A8-3E687E3AC91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32067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0FC2B-1492-BA05-93D1-102AF8671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BBD40F-A785-0DC5-58CF-8263246330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515658-8C27-77CF-BBC0-A0A8E9218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985E6-575C-4640-8B03-772C9B3156B8}" type="datetimeFigureOut">
              <a:rPr lang="en-AU" smtClean="0"/>
              <a:t>15/05/2024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6AAA73-B664-B7A9-04AC-6490F829D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CD81D7-A1D2-E3A2-0DD4-CBB2E499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93773-C543-4CB4-A4A8-3E687E3AC91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55385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DE72A1-4959-B41C-AE74-AE2D8242E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E03596-21C5-F04D-65A9-E0E0284D5D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F5299-7816-074A-0895-D72D85310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985E6-575C-4640-8B03-772C9B3156B8}" type="datetimeFigureOut">
              <a:rPr lang="en-AU" smtClean="0"/>
              <a:t>15/05/2024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38914-EED9-67BB-D614-81DB399A5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7734EB-042C-1821-A6CF-63498BF7E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93773-C543-4CB4-A4A8-3E687E3AC91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24025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C06AA-8ECF-4A39-CB52-60F2793F1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EF039-F4B7-7133-66B6-D1303558C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06646F-B44B-D2A9-5695-E7E3BDF16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985E6-575C-4640-8B03-772C9B3156B8}" type="datetimeFigureOut">
              <a:rPr lang="en-AU" smtClean="0"/>
              <a:t>15/05/2024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8C417-6E5D-9D0B-E869-7F981AAE9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D71907-3D07-C5AF-4E16-8EF0D934E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93773-C543-4CB4-A4A8-3E687E3AC91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68617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9B9C0-C9FE-7E86-2CC9-4F553D8B8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FAEE1-3FCF-9B68-4DCA-DA69BDBBD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C17EC-E2F6-2FBF-82DE-5CCB35990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985E6-575C-4640-8B03-772C9B3156B8}" type="datetimeFigureOut">
              <a:rPr lang="en-AU" smtClean="0"/>
              <a:t>15/05/2024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A9FFC-FC5B-25C2-DE13-BD1ABD40E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01F89-204E-7FF2-94B9-3D3BBECCA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93773-C543-4CB4-A4A8-3E687E3AC91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1244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258FF-1189-4D43-CF94-C4176D703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64E0C-309C-BFDA-6B38-85EA75FBF1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4AD8A9-324B-F7D1-358E-0FEFFE00B0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580D21-0F27-8B1D-1ABA-952A1483D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985E6-575C-4640-8B03-772C9B3156B8}" type="datetimeFigureOut">
              <a:rPr lang="en-AU" smtClean="0"/>
              <a:t>15/05/2024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DE5991-2BBD-E170-10CF-82716B6AB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960D36-9768-B4D8-F697-854D50C30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93773-C543-4CB4-A4A8-3E687E3AC91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88272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02FC0-C2AB-24F0-EB68-2DD798C80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19FBF5-EA05-2C86-192F-9AE0339731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6C7CFC-63D2-4B4A-7DC9-CEDF04279C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7D676E-2830-EE9B-E605-61A381A913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02B392-F99D-5BC5-0A2D-4E544EF516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125181-618B-C2A9-4851-845701AD1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985E6-575C-4640-8B03-772C9B3156B8}" type="datetimeFigureOut">
              <a:rPr lang="en-AU" smtClean="0"/>
              <a:t>15/05/2024</a:t>
            </a:fld>
            <a:endParaRPr lang="en-AU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913A02-ECF5-EAF4-D023-584536CBF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273463-BE2D-AC81-A644-8F794A198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93773-C543-4CB4-A4A8-3E687E3AC91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38124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1A494-7A80-DFD4-0EBA-1791FF99F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345020-263A-D253-F52E-95205DD9D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985E6-575C-4640-8B03-772C9B3156B8}" type="datetimeFigureOut">
              <a:rPr lang="en-AU" smtClean="0"/>
              <a:t>15/05/2024</a:t>
            </a:fld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F5796E-7C0B-B2F2-4433-B9CD903CE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41445A-0BE3-56A5-35D2-F487CF22E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93773-C543-4CB4-A4A8-3E687E3AC91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70808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6C32D-A710-3C58-F344-BE9E6A335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985E6-575C-4640-8B03-772C9B3156B8}" type="datetimeFigureOut">
              <a:rPr lang="en-AU" smtClean="0"/>
              <a:t>15/05/2024</a:t>
            </a:fld>
            <a:endParaRPr lang="en-AU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CE69EA-8EB1-5E7B-1469-B573DFB6C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7D8421-D678-CC0E-B3FC-B011BE304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93773-C543-4CB4-A4A8-3E687E3AC91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67385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64373-0B2B-9727-5E13-3E5F78342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982AD-9A0C-6D5D-6323-A03380D5A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38FDC0-826C-0CD6-BB94-B7A1D43B5D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9B26BE-5D0B-1416-4274-80452D8F3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985E6-575C-4640-8B03-772C9B3156B8}" type="datetimeFigureOut">
              <a:rPr lang="en-AU" smtClean="0"/>
              <a:t>15/05/2024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2E28D1-ACF0-1A96-AF49-482FEDB0B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76F4EC-2AB8-3676-1B14-BABF7FD72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93773-C543-4CB4-A4A8-3E687E3AC91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8091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6C240-2CE4-C857-BE1E-4B2701AEE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0A233E-C2C0-072A-B55F-FC041AB608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AD7481-F1E3-F978-EE19-AC176545D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62B578-8133-DF74-4563-322B2E48F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985E6-575C-4640-8B03-772C9B3156B8}" type="datetimeFigureOut">
              <a:rPr lang="en-AU" smtClean="0"/>
              <a:t>15/05/2024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5B19EA-C0BA-92C3-E7FF-E6DD12C56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2BC29F-F3E9-88D1-354B-537A5F6E5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93773-C543-4CB4-A4A8-3E687E3AC91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87698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0BBCE2-2104-A063-1472-E2D48FDDF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28DE60-C6DC-855F-DB38-45DAF146E7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4CCAC-4A77-BEE0-3FCC-97EDA91365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985E6-575C-4640-8B03-772C9B3156B8}" type="datetimeFigureOut">
              <a:rPr lang="en-AU" smtClean="0"/>
              <a:t>15/05/2024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CEAA2E-A78C-698C-A7AA-B94FD50162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4383D1-87E2-8799-2282-EDB1CFB20B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93773-C543-4CB4-A4A8-3E687E3AC91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60420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D7A7BF7F-2F33-E546-AB37-8F83A0ED701E}"/>
              </a:ext>
            </a:extLst>
          </p:cNvPr>
          <p:cNvSpPr txBox="1">
            <a:spLocks/>
          </p:cNvSpPr>
          <p:nvPr/>
        </p:nvSpPr>
        <p:spPr>
          <a:xfrm>
            <a:off x="181335" y="1935536"/>
            <a:ext cx="3324620" cy="175094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600" b="1" dirty="0">
                <a:solidFill>
                  <a:srgbClr val="0070C0"/>
                </a:solidFill>
              </a:rPr>
              <a:t>To develop young athletes, into skilled confident and responsible footballers.</a:t>
            </a:r>
          </a:p>
          <a:p>
            <a:r>
              <a:rPr lang="en-AU" sz="1600" b="1" dirty="0">
                <a:solidFill>
                  <a:srgbClr val="0070C0"/>
                </a:solidFill>
              </a:rPr>
              <a:t>To foster a positive and safe environment for players to learn and grow.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ED97CF-D8A7-174D-8DBA-0FEF8C2E6C1B}"/>
              </a:ext>
            </a:extLst>
          </p:cNvPr>
          <p:cNvSpPr txBox="1"/>
          <p:nvPr/>
        </p:nvSpPr>
        <p:spPr>
          <a:xfrm>
            <a:off x="181336" y="-55972"/>
            <a:ext cx="9762766" cy="120161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lnSpc>
                <a:spcPts val="4440"/>
              </a:lnSpc>
            </a:pPr>
            <a:r>
              <a:rPr lang="en-US" sz="36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SBMT JUNIOR COACHES CHARTER</a:t>
            </a:r>
          </a:p>
          <a:p>
            <a:pPr>
              <a:lnSpc>
                <a:spcPts val="4440"/>
              </a:lnSpc>
            </a:pPr>
            <a:r>
              <a:rPr lang="en-US" sz="36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- SEASON 2022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4CAA0B-E5D5-4943-87FD-1AD7F36D9E4F}"/>
              </a:ext>
            </a:extLst>
          </p:cNvPr>
          <p:cNvSpPr txBox="1"/>
          <p:nvPr/>
        </p:nvSpPr>
        <p:spPr>
          <a:xfrm>
            <a:off x="181334" y="1263461"/>
            <a:ext cx="3324619" cy="5796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algn="ctr">
              <a:lnSpc>
                <a:spcPts val="1920"/>
              </a:lnSpc>
            </a:pPr>
            <a:r>
              <a:rPr lang="en-US" sz="1600" b="1" spc="25" dirty="0">
                <a:latin typeface="+mj-lt"/>
                <a:ea typeface="Source Sans Pro" panose="020B0503030403020204" pitchFamily="34" charset="0"/>
              </a:rPr>
              <a:t>OUR </a:t>
            </a:r>
          </a:p>
          <a:p>
            <a:pPr algn="ctr">
              <a:lnSpc>
                <a:spcPts val="1920"/>
              </a:lnSpc>
            </a:pPr>
            <a:r>
              <a:rPr lang="en-US" sz="1600" b="1" spc="25" dirty="0">
                <a:latin typeface="+mj-lt"/>
                <a:ea typeface="Source Sans Pro" panose="020B0503030403020204" pitchFamily="34" charset="0"/>
              </a:rPr>
              <a:t>SHARED PURPOSE/VISION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79893F-EBCD-2E45-96FC-E97017A5ED89}"/>
              </a:ext>
            </a:extLst>
          </p:cNvPr>
          <p:cNvSpPr txBox="1"/>
          <p:nvPr/>
        </p:nvSpPr>
        <p:spPr>
          <a:xfrm>
            <a:off x="3653986" y="1253806"/>
            <a:ext cx="267652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AU" sz="1600" b="1" dirty="0">
                <a:latin typeface="+mj-lt"/>
                <a:ea typeface="Source Sans Pro" panose="020B0503030403020204" pitchFamily="34" charset="0"/>
              </a:rPr>
              <a:t>TRAITS/VALUES WE ASPIRE TO PRIDE OURSELVES ON</a:t>
            </a:r>
          </a:p>
        </p:txBody>
      </p:sp>
      <p:sp>
        <p:nvSpPr>
          <p:cNvPr id="18" name="Content Placeholder 7">
            <a:extLst>
              <a:ext uri="{FF2B5EF4-FFF2-40B4-BE49-F238E27FC236}">
                <a16:creationId xmlns:a16="http://schemas.microsoft.com/office/drawing/2014/main" id="{BA512385-A624-5B4A-B6E0-62B3B311D3AF}"/>
              </a:ext>
            </a:extLst>
          </p:cNvPr>
          <p:cNvSpPr txBox="1">
            <a:spLocks/>
          </p:cNvSpPr>
          <p:nvPr/>
        </p:nvSpPr>
        <p:spPr>
          <a:xfrm>
            <a:off x="3653985" y="1935536"/>
            <a:ext cx="2676526" cy="477475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rgbClr val="000000"/>
                </a:solidFill>
                <a:latin typeface="Campton Book"/>
                <a:ea typeface="Campton"/>
                <a:cs typeface="Campton"/>
              </a:rPr>
              <a:t>Creating a p</a:t>
            </a:r>
            <a:r>
              <a:rPr lang="en-AU" sz="1600" dirty="0">
                <a:solidFill>
                  <a:srgbClr val="000000"/>
                </a:solidFill>
                <a:effectLst/>
                <a:latin typeface="Campton Book"/>
                <a:ea typeface="Campton"/>
                <a:cs typeface="Campton"/>
              </a:rPr>
              <a:t>ositive and Supportive environment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rgbClr val="000000"/>
                </a:solidFill>
                <a:effectLst/>
                <a:latin typeface="Campton Book"/>
                <a:ea typeface="Campton"/>
                <a:cs typeface="Campton"/>
              </a:rPr>
              <a:t>Having a player-centric philosophy</a:t>
            </a:r>
            <a:endParaRPr lang="en-AU" sz="1600" dirty="0">
              <a:solidFill>
                <a:srgbClr val="000000"/>
              </a:solidFill>
              <a:latin typeface="Campton Book"/>
              <a:ea typeface="Campton"/>
              <a:cs typeface="Campton"/>
            </a:endParaRP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Collaborative with  honesty and humility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Approachable and self critical 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Open to feedback with the common goal to improve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Fair and level headed in everything we do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Punctual and organised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418B448-EBAF-D545-BEDB-2548301B216A}"/>
              </a:ext>
            </a:extLst>
          </p:cNvPr>
          <p:cNvSpPr txBox="1"/>
          <p:nvPr/>
        </p:nvSpPr>
        <p:spPr>
          <a:xfrm>
            <a:off x="6491674" y="1253806"/>
            <a:ext cx="267652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AU" sz="1600" b="1" dirty="0">
                <a:latin typeface="+mj-lt"/>
                <a:ea typeface="Source Sans Pro" panose="020B0503030403020204" pitchFamily="34" charset="0"/>
              </a:rPr>
              <a:t>SPECIFIC BEHAVIOURS WE EXPECT FROM EACH OTHER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CA93DFE-DDA5-3043-AED4-850D0E86DC99}"/>
              </a:ext>
            </a:extLst>
          </p:cNvPr>
          <p:cNvSpPr txBox="1"/>
          <p:nvPr/>
        </p:nvSpPr>
        <p:spPr>
          <a:xfrm>
            <a:off x="9329376" y="1260896"/>
            <a:ext cx="2676527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AU" sz="1600" b="1" dirty="0">
                <a:latin typeface="+mj-lt"/>
                <a:ea typeface="Source Sans Pro" panose="020B0503030403020204" pitchFamily="34" charset="0"/>
              </a:rPr>
              <a:t>BEHAVIOURS WE DON’T WANT TO SEE </a:t>
            </a:r>
            <a:r>
              <a:rPr lang="en-AU" sz="1200" b="1" dirty="0">
                <a:latin typeface="+mj-lt"/>
                <a:ea typeface="Source Sans Pro" panose="020B0503030403020204" pitchFamily="34" charset="0"/>
              </a:rPr>
              <a:t>(FROM EACH OTHER)</a:t>
            </a:r>
            <a:endParaRPr lang="en-AU" sz="1600" b="1" dirty="0">
              <a:latin typeface="+mj-lt"/>
              <a:ea typeface="Source Sans Pro" panose="020B0503030403020204" pitchFamily="34" charset="0"/>
            </a:endParaRPr>
          </a:p>
        </p:txBody>
      </p:sp>
      <p:sp>
        <p:nvSpPr>
          <p:cNvPr id="17" name="Content Placeholder 7">
            <a:extLst>
              <a:ext uri="{FF2B5EF4-FFF2-40B4-BE49-F238E27FC236}">
                <a16:creationId xmlns:a16="http://schemas.microsoft.com/office/drawing/2014/main" id="{DFCA2958-BFE5-7346-A529-025EF1D695BF}"/>
              </a:ext>
            </a:extLst>
          </p:cNvPr>
          <p:cNvSpPr txBox="1">
            <a:spLocks/>
          </p:cNvSpPr>
          <p:nvPr/>
        </p:nvSpPr>
        <p:spPr>
          <a:xfrm>
            <a:off x="181334" y="4501769"/>
            <a:ext cx="3324621" cy="22085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6525" indent="-136525">
              <a:buFont typeface="Arial" panose="020B0604020202020204" pitchFamily="34" charset="0"/>
              <a:buChar char="•"/>
            </a:pPr>
            <a:r>
              <a:rPr lang="en-AU" sz="1500" dirty="0">
                <a:solidFill>
                  <a:schemeClr val="tx1"/>
                </a:solidFill>
              </a:rPr>
              <a:t>Player development &amp; retention</a:t>
            </a:r>
          </a:p>
          <a:p>
            <a:pPr marL="136525" indent="-136525">
              <a:buFont typeface="Arial" panose="020B0604020202020204" pitchFamily="34" charset="0"/>
              <a:buChar char="•"/>
            </a:pPr>
            <a:r>
              <a:rPr lang="en-AU" sz="1500" dirty="0">
                <a:solidFill>
                  <a:schemeClr val="tx1"/>
                </a:solidFill>
              </a:rPr>
              <a:t>Player improvement</a:t>
            </a:r>
          </a:p>
          <a:p>
            <a:pPr marL="136525" indent="-136525">
              <a:buFont typeface="Arial" panose="020B0604020202020204" pitchFamily="34" charset="0"/>
              <a:buChar char="•"/>
            </a:pPr>
            <a:r>
              <a:rPr lang="en-AU" sz="1500" dirty="0">
                <a:solidFill>
                  <a:schemeClr val="tx1"/>
                </a:solidFill>
              </a:rPr>
              <a:t>Player engagement &amp; enjoyment and love of the game</a:t>
            </a:r>
          </a:p>
          <a:p>
            <a:pPr marL="136525" indent="-136525">
              <a:buFont typeface="Arial" panose="020B0604020202020204" pitchFamily="34" charset="0"/>
              <a:buChar char="•"/>
            </a:pPr>
            <a:r>
              <a:rPr lang="en-AU" sz="1500" dirty="0">
                <a:solidFill>
                  <a:schemeClr val="tx1"/>
                </a:solidFill>
              </a:rPr>
              <a:t>Sportsmanship and respect</a:t>
            </a:r>
          </a:p>
          <a:p>
            <a:pPr marL="136525" indent="-136525">
              <a:buFont typeface="Arial" panose="020B0604020202020204" pitchFamily="34" charset="0"/>
              <a:buChar char="•"/>
            </a:pPr>
            <a:r>
              <a:rPr lang="en-AU" sz="1500" dirty="0">
                <a:solidFill>
                  <a:schemeClr val="tx1"/>
                </a:solidFill>
              </a:rPr>
              <a:t>Community engagement</a:t>
            </a:r>
          </a:p>
          <a:p>
            <a:pPr marL="136525" indent="-136525">
              <a:buFont typeface="Arial" panose="020B0604020202020204" pitchFamily="34" charset="0"/>
              <a:buChar char="•"/>
            </a:pPr>
            <a:endParaRPr lang="en-AU" sz="1500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FC52DFA-4BB7-124F-B317-08FA1644CC84}"/>
              </a:ext>
            </a:extLst>
          </p:cNvPr>
          <p:cNvSpPr txBox="1"/>
          <p:nvPr/>
        </p:nvSpPr>
        <p:spPr>
          <a:xfrm>
            <a:off x="181334" y="3804301"/>
            <a:ext cx="3324621" cy="5796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algn="ctr">
              <a:lnSpc>
                <a:spcPts val="1920"/>
              </a:lnSpc>
            </a:pPr>
            <a:r>
              <a:rPr lang="en-US" sz="1600" b="1" spc="25" dirty="0">
                <a:latin typeface="+mj-lt"/>
                <a:ea typeface="Source Sans Pro" panose="020B0503030403020204" pitchFamily="34" charset="0"/>
              </a:rPr>
              <a:t>OUR INDICATORS </a:t>
            </a:r>
          </a:p>
          <a:p>
            <a:pPr algn="ctr">
              <a:lnSpc>
                <a:spcPts val="1920"/>
              </a:lnSpc>
            </a:pPr>
            <a:r>
              <a:rPr lang="en-US" sz="1600" b="1" spc="25" dirty="0">
                <a:latin typeface="+mj-lt"/>
                <a:ea typeface="Source Sans Pro" panose="020B0503030403020204" pitchFamily="34" charset="0"/>
              </a:rPr>
              <a:t>OF SUCCESS</a:t>
            </a:r>
          </a:p>
        </p:txBody>
      </p:sp>
      <p:sp>
        <p:nvSpPr>
          <p:cNvPr id="20" name="Content Placeholder 7">
            <a:extLst>
              <a:ext uri="{FF2B5EF4-FFF2-40B4-BE49-F238E27FC236}">
                <a16:creationId xmlns:a16="http://schemas.microsoft.com/office/drawing/2014/main" id="{93F55B0A-B6B1-A54C-9D4B-FE85EEB9FD73}"/>
              </a:ext>
            </a:extLst>
          </p:cNvPr>
          <p:cNvSpPr txBox="1">
            <a:spLocks/>
          </p:cNvSpPr>
          <p:nvPr/>
        </p:nvSpPr>
        <p:spPr>
          <a:xfrm>
            <a:off x="6491678" y="1935536"/>
            <a:ext cx="2676526" cy="477475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>
              <a:buFont typeface="Arial" panose="020B0604020202020204" pitchFamily="34" charset="0"/>
              <a:buChar char="•"/>
            </a:pPr>
            <a:r>
              <a:rPr lang="en-AU" sz="1500" dirty="0">
                <a:solidFill>
                  <a:schemeClr val="tx1"/>
                </a:solidFill>
              </a:rPr>
              <a:t>Consistent messaging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en-AU" sz="1500" dirty="0">
                <a:solidFill>
                  <a:schemeClr val="tx1"/>
                </a:solidFill>
              </a:rPr>
              <a:t>Effective communication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en-AU" sz="1500" dirty="0">
                <a:solidFill>
                  <a:schemeClr val="tx1"/>
                </a:solidFill>
              </a:rPr>
              <a:t>Fairness and equality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en-AU" sz="1500" dirty="0">
                <a:solidFill>
                  <a:schemeClr val="tx1"/>
                </a:solidFill>
              </a:rPr>
              <a:t>Focused on skill development for all players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en-AU" sz="1500" dirty="0">
                <a:solidFill>
                  <a:schemeClr val="tx1"/>
                </a:solidFill>
              </a:rPr>
              <a:t>Patience and respect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en-AU" sz="1500" dirty="0">
                <a:solidFill>
                  <a:schemeClr val="tx1"/>
                </a:solidFill>
              </a:rPr>
              <a:t>Collaborative and open minded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en-AU" sz="1500" dirty="0">
                <a:solidFill>
                  <a:schemeClr val="tx1"/>
                </a:solidFill>
              </a:rPr>
              <a:t>Self aware, honest and humble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en-AU" sz="1500" dirty="0">
                <a:solidFill>
                  <a:schemeClr val="tx1"/>
                </a:solidFill>
              </a:rPr>
              <a:t>Setting a positive environment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en-AU" sz="1500" dirty="0">
                <a:solidFill>
                  <a:schemeClr val="tx1"/>
                </a:solidFill>
              </a:rPr>
              <a:t>Supportive and approachable </a:t>
            </a:r>
          </a:p>
        </p:txBody>
      </p:sp>
      <p:sp>
        <p:nvSpPr>
          <p:cNvPr id="21" name="Content Placeholder 7">
            <a:extLst>
              <a:ext uri="{FF2B5EF4-FFF2-40B4-BE49-F238E27FC236}">
                <a16:creationId xmlns:a16="http://schemas.microsoft.com/office/drawing/2014/main" id="{AFC98768-E34B-8F4D-B676-1444105F7EC0}"/>
              </a:ext>
            </a:extLst>
          </p:cNvPr>
          <p:cNvSpPr txBox="1">
            <a:spLocks/>
          </p:cNvSpPr>
          <p:nvPr/>
        </p:nvSpPr>
        <p:spPr>
          <a:xfrm>
            <a:off x="9329376" y="1935536"/>
            <a:ext cx="2676526" cy="477475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>
              <a:buFont typeface="Arial" panose="020B0604020202020204" pitchFamily="34" charset="0"/>
              <a:buChar char="•"/>
            </a:pPr>
            <a:r>
              <a:rPr lang="en-AU" sz="1500" dirty="0">
                <a:solidFill>
                  <a:schemeClr val="tx1"/>
                </a:solidFill>
              </a:rPr>
              <a:t>Negativity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en-AU" sz="1500" dirty="0">
                <a:solidFill>
                  <a:schemeClr val="tx1"/>
                </a:solidFill>
              </a:rPr>
              <a:t>Bad language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en-AU" sz="1500" dirty="0">
                <a:solidFill>
                  <a:schemeClr val="tx1"/>
                </a:solidFill>
              </a:rPr>
              <a:t>Favouritism and/or discrimination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en-AU" sz="1500" dirty="0">
                <a:solidFill>
                  <a:schemeClr val="tx1"/>
                </a:solidFill>
              </a:rPr>
              <a:t>Tolerance of poor sportsmanship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en-AU" sz="1500" dirty="0">
                <a:solidFill>
                  <a:schemeClr val="tx1"/>
                </a:solidFill>
              </a:rPr>
              <a:t>Bullying or shaming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en-AU" sz="1500" dirty="0">
                <a:solidFill>
                  <a:schemeClr val="tx1"/>
                </a:solidFill>
              </a:rPr>
              <a:t>Arrogance or aggression</a:t>
            </a:r>
            <a:endParaRPr lang="en-AU" sz="1500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0A67AC4-9D2F-042F-5964-D6640854D2D1}"/>
              </a:ext>
            </a:extLst>
          </p:cNvPr>
          <p:cNvSpPr/>
          <p:nvPr/>
        </p:nvSpPr>
        <p:spPr>
          <a:xfrm>
            <a:off x="0" y="-1"/>
            <a:ext cx="11957773" cy="115685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66D463A-0322-F22E-4F7D-D39043A53220}"/>
              </a:ext>
            </a:extLst>
          </p:cNvPr>
          <p:cNvSpPr txBox="1"/>
          <p:nvPr/>
        </p:nvSpPr>
        <p:spPr>
          <a:xfrm>
            <a:off x="362672" y="-84928"/>
            <a:ext cx="9762766" cy="120167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lnSpc>
                <a:spcPts val="4440"/>
              </a:lnSpc>
            </a:pPr>
            <a:r>
              <a:rPr lang="en-US" sz="3600" b="1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OAKLEIGH DRAGONS JFC </a:t>
            </a:r>
          </a:p>
          <a:p>
            <a:pPr>
              <a:lnSpc>
                <a:spcPts val="4440"/>
              </a:lnSpc>
            </a:pPr>
            <a:r>
              <a:rPr lang="en-US" sz="3600" b="1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COACHES CHARTER</a:t>
            </a:r>
          </a:p>
        </p:txBody>
      </p:sp>
      <p:pic>
        <p:nvPicPr>
          <p:cNvPr id="4" name="Picture 3" descr="A green dragon with yellow background&#10;&#10;Description automatically generated with low confidence">
            <a:extLst>
              <a:ext uri="{FF2B5EF4-FFF2-40B4-BE49-F238E27FC236}">
                <a16:creationId xmlns:a16="http://schemas.microsoft.com/office/drawing/2014/main" id="{E022F0DC-E7A6-40EF-66DC-7E2B59C310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7639" y="-1"/>
            <a:ext cx="1290134" cy="1145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5967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185</Words>
  <Application>Microsoft Office PowerPoint</Application>
  <PresentationFormat>Widescreen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Campton Book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Jemmeson</dc:creator>
  <cp:lastModifiedBy>Gavin Kenny</cp:lastModifiedBy>
  <cp:revision>4</cp:revision>
  <dcterms:created xsi:type="dcterms:W3CDTF">2023-05-16T01:18:07Z</dcterms:created>
  <dcterms:modified xsi:type="dcterms:W3CDTF">2024-05-14T21:25:02Z</dcterms:modified>
</cp:coreProperties>
</file>